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9"/>
  </p:notesMasterIdLst>
  <p:sldIdLst>
    <p:sldId id="256" r:id="rId2"/>
    <p:sldId id="257" r:id="rId3"/>
    <p:sldId id="268" r:id="rId4"/>
    <p:sldId id="266" r:id="rId5"/>
    <p:sldId id="258" r:id="rId6"/>
    <p:sldId id="274" r:id="rId7"/>
    <p:sldId id="270" r:id="rId8"/>
    <p:sldId id="259" r:id="rId9"/>
    <p:sldId id="275" r:id="rId10"/>
    <p:sldId id="293" r:id="rId11"/>
    <p:sldId id="276" r:id="rId12"/>
    <p:sldId id="299" r:id="rId13"/>
    <p:sldId id="294" r:id="rId14"/>
    <p:sldId id="295" r:id="rId15"/>
    <p:sldId id="269" r:id="rId16"/>
    <p:sldId id="298" r:id="rId17"/>
    <p:sldId id="284" r:id="rId18"/>
    <p:sldId id="278" r:id="rId19"/>
    <p:sldId id="280" r:id="rId20"/>
    <p:sldId id="282" r:id="rId21"/>
    <p:sldId id="283" r:id="rId22"/>
    <p:sldId id="271" r:id="rId23"/>
    <p:sldId id="261" r:id="rId24"/>
    <p:sldId id="272" r:id="rId25"/>
    <p:sldId id="262" r:id="rId26"/>
    <p:sldId id="285" r:id="rId27"/>
    <p:sldId id="286" r:id="rId28"/>
    <p:sldId id="288" r:id="rId29"/>
    <p:sldId id="287" r:id="rId30"/>
    <p:sldId id="289" r:id="rId31"/>
    <p:sldId id="290" r:id="rId32"/>
    <p:sldId id="291" r:id="rId33"/>
    <p:sldId id="292" r:id="rId34"/>
    <p:sldId id="273" r:id="rId35"/>
    <p:sldId id="263" r:id="rId36"/>
    <p:sldId id="300" r:id="rId37"/>
    <p:sldId id="26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1"/>
    <p:restoredTop sz="85973"/>
  </p:normalViewPr>
  <p:slideViewPr>
    <p:cSldViewPr snapToGrid="0" snapToObjects="1">
      <p:cViewPr varScale="1">
        <p:scale>
          <a:sx n="105" d="100"/>
          <a:sy n="105" d="100"/>
        </p:scale>
        <p:origin x="208" y="2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1"/>
            <a:t>Motivation</a:t>
          </a:r>
          <a:endParaRPr lang="en-US"/>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b="1" dirty="0"/>
            <a:t>Background</a:t>
          </a:r>
          <a:endParaRPr lang="en-US" b="1" dirty="0"/>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b="1" dirty="0"/>
            <a:t>Methodology</a:t>
          </a:r>
          <a:endParaRPr lang="en-US" b="1" dirty="0"/>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b="1" dirty="0"/>
            <a:t>Demonstration</a:t>
          </a:r>
          <a:endParaRPr lang="en-US" b="1" dirty="0"/>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b="1" dirty="0"/>
            <a:t>Results</a:t>
          </a:r>
          <a:endParaRPr lang="en-US" b="1" dirty="0"/>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a:t>Conclusion</a:t>
          </a:r>
          <a:endParaRPr lang="en-US"/>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83D285-354C-4691-8EBE-7892BD4B9DF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07B146-53F4-4B39-BFA9-9B20F009351B}">
      <dgm:prSet/>
      <dgm:spPr/>
      <dgm:t>
        <a:bodyPr/>
        <a:lstStyle/>
        <a:p>
          <a:r>
            <a:rPr lang="en-GB" b="0" dirty="0"/>
            <a:t>Motivation</a:t>
          </a:r>
          <a:endParaRPr lang="en-US" b="0" dirty="0"/>
        </a:p>
      </dgm:t>
    </dgm:pt>
    <dgm:pt modelId="{A5979F7C-B500-4DA1-B0AD-381EE85FE4EF}" type="parTrans" cxnId="{1DAA2D55-AD53-4AC6-8332-D25D6EA8B2E7}">
      <dgm:prSet/>
      <dgm:spPr/>
      <dgm:t>
        <a:bodyPr/>
        <a:lstStyle/>
        <a:p>
          <a:endParaRPr lang="en-US"/>
        </a:p>
      </dgm:t>
    </dgm:pt>
    <dgm:pt modelId="{5A71BEEE-D3B2-4118-A1EE-901AF1B6D66F}" type="sibTrans" cxnId="{1DAA2D55-AD53-4AC6-8332-D25D6EA8B2E7}">
      <dgm:prSet/>
      <dgm:spPr/>
      <dgm:t>
        <a:bodyPr/>
        <a:lstStyle/>
        <a:p>
          <a:endParaRPr lang="en-US"/>
        </a:p>
      </dgm:t>
    </dgm:pt>
    <dgm:pt modelId="{5FDB066A-D043-4537-9A32-863B1267B3F8}">
      <dgm:prSet/>
      <dgm:spPr/>
      <dgm:t>
        <a:bodyPr/>
        <a:lstStyle/>
        <a:p>
          <a:r>
            <a:rPr lang="en-GB"/>
            <a:t>Background</a:t>
          </a:r>
          <a:endParaRPr lang="en-US"/>
        </a:p>
      </dgm:t>
    </dgm:pt>
    <dgm:pt modelId="{50ECC5EC-9713-4110-AAFB-6D5F358DC6A9}" type="parTrans" cxnId="{DFEB2FAC-103A-40B0-A7CE-BA152F6F866C}">
      <dgm:prSet/>
      <dgm:spPr/>
      <dgm:t>
        <a:bodyPr/>
        <a:lstStyle/>
        <a:p>
          <a:endParaRPr lang="en-US"/>
        </a:p>
      </dgm:t>
    </dgm:pt>
    <dgm:pt modelId="{766B12A5-26DF-4367-82A9-2B73B585F7C0}" type="sibTrans" cxnId="{DFEB2FAC-103A-40B0-A7CE-BA152F6F866C}">
      <dgm:prSet/>
      <dgm:spPr/>
      <dgm:t>
        <a:bodyPr/>
        <a:lstStyle/>
        <a:p>
          <a:endParaRPr lang="en-US"/>
        </a:p>
      </dgm:t>
    </dgm:pt>
    <dgm:pt modelId="{A9F418A4-76EC-4E54-ABD4-3116130ED451}">
      <dgm:prSet/>
      <dgm:spPr/>
      <dgm:t>
        <a:bodyPr/>
        <a:lstStyle/>
        <a:p>
          <a:r>
            <a:rPr lang="en-GB"/>
            <a:t>Methodology</a:t>
          </a:r>
          <a:endParaRPr lang="en-US"/>
        </a:p>
      </dgm:t>
    </dgm:pt>
    <dgm:pt modelId="{616960D6-AB33-422E-9076-2B790BE965B7}" type="parTrans" cxnId="{3C684F95-F565-4FA3-82C1-9A056DE48246}">
      <dgm:prSet/>
      <dgm:spPr/>
      <dgm:t>
        <a:bodyPr/>
        <a:lstStyle/>
        <a:p>
          <a:endParaRPr lang="en-US"/>
        </a:p>
      </dgm:t>
    </dgm:pt>
    <dgm:pt modelId="{660F67C8-51D1-4415-B682-1F40B6BD3C7B}" type="sibTrans" cxnId="{3C684F95-F565-4FA3-82C1-9A056DE48246}">
      <dgm:prSet/>
      <dgm:spPr/>
      <dgm:t>
        <a:bodyPr/>
        <a:lstStyle/>
        <a:p>
          <a:endParaRPr lang="en-US"/>
        </a:p>
      </dgm:t>
    </dgm:pt>
    <dgm:pt modelId="{8075D5B9-2309-489D-978E-B100FB7ADDDF}">
      <dgm:prSet/>
      <dgm:spPr/>
      <dgm:t>
        <a:bodyPr/>
        <a:lstStyle/>
        <a:p>
          <a:r>
            <a:rPr lang="en-GB"/>
            <a:t>Demonstration</a:t>
          </a:r>
          <a:endParaRPr lang="en-US"/>
        </a:p>
      </dgm:t>
    </dgm:pt>
    <dgm:pt modelId="{C54CB1B5-21CE-4A13-9559-DE34AA6F84AB}" type="parTrans" cxnId="{D8E7B348-4CED-42EF-A3E8-C77BE48405A7}">
      <dgm:prSet/>
      <dgm:spPr/>
      <dgm:t>
        <a:bodyPr/>
        <a:lstStyle/>
        <a:p>
          <a:endParaRPr lang="en-US"/>
        </a:p>
      </dgm:t>
    </dgm:pt>
    <dgm:pt modelId="{5FD5E0C6-DB09-48C5-82E8-43E8430A04AD}" type="sibTrans" cxnId="{D8E7B348-4CED-42EF-A3E8-C77BE48405A7}">
      <dgm:prSet/>
      <dgm:spPr/>
      <dgm:t>
        <a:bodyPr/>
        <a:lstStyle/>
        <a:p>
          <a:endParaRPr lang="en-US"/>
        </a:p>
      </dgm:t>
    </dgm:pt>
    <dgm:pt modelId="{621268A7-F5D0-41AE-9C82-C4EEAE3D45F4}">
      <dgm:prSet/>
      <dgm:spPr/>
      <dgm:t>
        <a:bodyPr/>
        <a:lstStyle/>
        <a:p>
          <a:r>
            <a:rPr lang="en-GB"/>
            <a:t>Results</a:t>
          </a:r>
          <a:endParaRPr lang="en-US"/>
        </a:p>
      </dgm:t>
    </dgm:pt>
    <dgm:pt modelId="{35664167-6479-4780-817B-6E7374F469D9}" type="parTrans" cxnId="{93BA4B1F-6B7F-4082-B7AC-475EA2356DD8}">
      <dgm:prSet/>
      <dgm:spPr/>
      <dgm:t>
        <a:bodyPr/>
        <a:lstStyle/>
        <a:p>
          <a:endParaRPr lang="en-US"/>
        </a:p>
      </dgm:t>
    </dgm:pt>
    <dgm:pt modelId="{C9FE683D-34C0-4EFA-8B74-021AA24EB3EF}" type="sibTrans" cxnId="{93BA4B1F-6B7F-4082-B7AC-475EA2356DD8}">
      <dgm:prSet/>
      <dgm:spPr/>
      <dgm:t>
        <a:bodyPr/>
        <a:lstStyle/>
        <a:p>
          <a:endParaRPr lang="en-US"/>
        </a:p>
      </dgm:t>
    </dgm:pt>
    <dgm:pt modelId="{FD8EE311-D9EA-48B9-B083-7D4C5FFBDF27}">
      <dgm:prSet/>
      <dgm:spPr/>
      <dgm:t>
        <a:bodyPr/>
        <a:lstStyle/>
        <a:p>
          <a:r>
            <a:rPr lang="en-GB" b="1" dirty="0"/>
            <a:t>Conclusion</a:t>
          </a:r>
          <a:endParaRPr lang="en-US" b="1" dirty="0"/>
        </a:p>
      </dgm:t>
    </dgm:pt>
    <dgm:pt modelId="{E1C1338F-4258-4617-B6E7-732604B7A737}" type="parTrans" cxnId="{76211B06-15C7-4014-99EF-BF313F530448}">
      <dgm:prSet/>
      <dgm:spPr/>
      <dgm:t>
        <a:bodyPr/>
        <a:lstStyle/>
        <a:p>
          <a:endParaRPr lang="en-US"/>
        </a:p>
      </dgm:t>
    </dgm:pt>
    <dgm:pt modelId="{7AE65697-36EA-42BE-B866-59176E6E9D86}" type="sibTrans" cxnId="{76211B06-15C7-4014-99EF-BF313F530448}">
      <dgm:prSet/>
      <dgm:spPr/>
      <dgm:t>
        <a:bodyPr/>
        <a:lstStyle/>
        <a:p>
          <a:endParaRPr lang="en-US"/>
        </a:p>
      </dgm:t>
    </dgm:pt>
    <dgm:pt modelId="{A4A9DD6F-316A-4BEF-9EC4-81FD0B826203}" type="pres">
      <dgm:prSet presAssocID="{8583D285-354C-4691-8EBE-7892BD4B9DF5}" presName="root" presStyleCnt="0">
        <dgm:presLayoutVars>
          <dgm:dir/>
          <dgm:resizeHandles val="exact"/>
        </dgm:presLayoutVars>
      </dgm:prSet>
      <dgm:spPr/>
    </dgm:pt>
    <dgm:pt modelId="{15D2DFB7-68D0-4F57-AB87-A7277CD0F6BF}" type="pres">
      <dgm:prSet presAssocID="{E307B146-53F4-4B39-BFA9-9B20F009351B}" presName="compNode" presStyleCnt="0"/>
      <dgm:spPr/>
    </dgm:pt>
    <dgm:pt modelId="{34A2F3B8-5706-4D79-8D92-9DCF486967B7}" type="pres">
      <dgm:prSet presAssocID="{E307B146-53F4-4B39-BFA9-9B20F009351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 Outline"/>
        </a:ext>
      </dgm:extLst>
    </dgm:pt>
    <dgm:pt modelId="{653FE6C4-B765-49AA-94D0-14A49CF42D01}" type="pres">
      <dgm:prSet presAssocID="{E307B146-53F4-4B39-BFA9-9B20F009351B}" presName="spaceRect" presStyleCnt="0"/>
      <dgm:spPr/>
    </dgm:pt>
    <dgm:pt modelId="{F2C7A96F-FCC3-497B-92EA-1A280CD2A858}" type="pres">
      <dgm:prSet presAssocID="{E307B146-53F4-4B39-BFA9-9B20F009351B}" presName="textRect" presStyleLbl="revTx" presStyleIdx="0" presStyleCnt="6">
        <dgm:presLayoutVars>
          <dgm:chMax val="1"/>
          <dgm:chPref val="1"/>
        </dgm:presLayoutVars>
      </dgm:prSet>
      <dgm:spPr/>
    </dgm:pt>
    <dgm:pt modelId="{82BD45F3-4025-4833-A3BD-8FBD87767C5B}" type="pres">
      <dgm:prSet presAssocID="{5A71BEEE-D3B2-4118-A1EE-901AF1B6D66F}" presName="sibTrans" presStyleCnt="0"/>
      <dgm:spPr/>
    </dgm:pt>
    <dgm:pt modelId="{FAFF3D29-7EBE-41F4-9CC8-BD60F3097781}" type="pres">
      <dgm:prSet presAssocID="{5FDB066A-D043-4537-9A32-863B1267B3F8}" presName="compNode" presStyleCnt="0"/>
      <dgm:spPr/>
    </dgm:pt>
    <dgm:pt modelId="{3B2870C0-5841-4A20-8454-921FBF1360FC}" type="pres">
      <dgm:prSet presAssocID="{5FDB066A-D043-4537-9A32-863B1267B3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AA2E4B8C-C65D-4CD5-9F43-717F31FC0025}" type="pres">
      <dgm:prSet presAssocID="{5FDB066A-D043-4537-9A32-863B1267B3F8}" presName="spaceRect" presStyleCnt="0"/>
      <dgm:spPr/>
    </dgm:pt>
    <dgm:pt modelId="{BDE3F603-1DFC-41A0-A6A1-0ED81FBB5FF4}" type="pres">
      <dgm:prSet presAssocID="{5FDB066A-D043-4537-9A32-863B1267B3F8}" presName="textRect" presStyleLbl="revTx" presStyleIdx="1" presStyleCnt="6">
        <dgm:presLayoutVars>
          <dgm:chMax val="1"/>
          <dgm:chPref val="1"/>
        </dgm:presLayoutVars>
      </dgm:prSet>
      <dgm:spPr/>
    </dgm:pt>
    <dgm:pt modelId="{CB30C382-3F26-4B02-A73B-8819D9E13DED}" type="pres">
      <dgm:prSet presAssocID="{766B12A5-26DF-4367-82A9-2B73B585F7C0}" presName="sibTrans" presStyleCnt="0"/>
      <dgm:spPr/>
    </dgm:pt>
    <dgm:pt modelId="{B8CABD6E-106E-4EC3-8908-0D1B2EAAEBEB}" type="pres">
      <dgm:prSet presAssocID="{A9F418A4-76EC-4E54-ABD4-3116130ED451}" presName="compNode" presStyleCnt="0"/>
      <dgm:spPr/>
    </dgm:pt>
    <dgm:pt modelId="{64D06088-8A9E-4F34-B243-AF1273302397}" type="pres">
      <dgm:prSet presAssocID="{A9F418A4-76EC-4E54-ABD4-3116130ED45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ment"/>
        </a:ext>
      </dgm:extLst>
    </dgm:pt>
    <dgm:pt modelId="{94234441-8A3C-4DDB-A83D-6ABF395DAF09}" type="pres">
      <dgm:prSet presAssocID="{A9F418A4-76EC-4E54-ABD4-3116130ED451}" presName="spaceRect" presStyleCnt="0"/>
      <dgm:spPr/>
    </dgm:pt>
    <dgm:pt modelId="{5D89E5BF-D110-43FA-A717-C957C48A9B32}" type="pres">
      <dgm:prSet presAssocID="{A9F418A4-76EC-4E54-ABD4-3116130ED451}" presName="textRect" presStyleLbl="revTx" presStyleIdx="2" presStyleCnt="6">
        <dgm:presLayoutVars>
          <dgm:chMax val="1"/>
          <dgm:chPref val="1"/>
        </dgm:presLayoutVars>
      </dgm:prSet>
      <dgm:spPr/>
    </dgm:pt>
    <dgm:pt modelId="{3782C871-0754-44ED-96A1-B954109B7F9A}" type="pres">
      <dgm:prSet presAssocID="{660F67C8-51D1-4415-B682-1F40B6BD3C7B}" presName="sibTrans" presStyleCnt="0"/>
      <dgm:spPr/>
    </dgm:pt>
    <dgm:pt modelId="{C4DBC43E-BDBE-4079-AA28-E3EB9C5AD510}" type="pres">
      <dgm:prSet presAssocID="{8075D5B9-2309-489D-978E-B100FB7ADDDF}" presName="compNode" presStyleCnt="0"/>
      <dgm:spPr/>
    </dgm:pt>
    <dgm:pt modelId="{972EFF9F-86C1-4B9B-B716-D16D9A17E2B9}" type="pres">
      <dgm:prSet presAssocID="{8075D5B9-2309-489D-978E-B100FB7ADD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oter"/>
        </a:ext>
      </dgm:extLst>
    </dgm:pt>
    <dgm:pt modelId="{815D1A6B-BA89-4F9C-913B-9225718D08ED}" type="pres">
      <dgm:prSet presAssocID="{8075D5B9-2309-489D-978E-B100FB7ADDDF}" presName="spaceRect" presStyleCnt="0"/>
      <dgm:spPr/>
    </dgm:pt>
    <dgm:pt modelId="{0847FD3E-353A-4883-9D58-30F6AC5F9813}" type="pres">
      <dgm:prSet presAssocID="{8075D5B9-2309-489D-978E-B100FB7ADDDF}" presName="textRect" presStyleLbl="revTx" presStyleIdx="3" presStyleCnt="6">
        <dgm:presLayoutVars>
          <dgm:chMax val="1"/>
          <dgm:chPref val="1"/>
        </dgm:presLayoutVars>
      </dgm:prSet>
      <dgm:spPr/>
    </dgm:pt>
    <dgm:pt modelId="{C4D1E978-8972-4FB5-844D-5DD35A8BAD9A}" type="pres">
      <dgm:prSet presAssocID="{5FD5E0C6-DB09-48C5-82E8-43E8430A04AD}" presName="sibTrans" presStyleCnt="0"/>
      <dgm:spPr/>
    </dgm:pt>
    <dgm:pt modelId="{F926D271-C827-4D6F-B0BD-57A31DAD4008}" type="pres">
      <dgm:prSet presAssocID="{621268A7-F5D0-41AE-9C82-C4EEAE3D45F4}" presName="compNode" presStyleCnt="0"/>
      <dgm:spPr/>
    </dgm:pt>
    <dgm:pt modelId="{F3796DB4-0169-4768-85DC-7739CBF10A78}" type="pres">
      <dgm:prSet presAssocID="{621268A7-F5D0-41AE-9C82-C4EEAE3D45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FE88D8A5-50F9-484B-8FEA-4B7AF484C877}" type="pres">
      <dgm:prSet presAssocID="{621268A7-F5D0-41AE-9C82-C4EEAE3D45F4}" presName="spaceRect" presStyleCnt="0"/>
      <dgm:spPr/>
    </dgm:pt>
    <dgm:pt modelId="{DE38745E-8CA8-4F8D-A57F-F12A7570B815}" type="pres">
      <dgm:prSet presAssocID="{621268A7-F5D0-41AE-9C82-C4EEAE3D45F4}" presName="textRect" presStyleLbl="revTx" presStyleIdx="4" presStyleCnt="6">
        <dgm:presLayoutVars>
          <dgm:chMax val="1"/>
          <dgm:chPref val="1"/>
        </dgm:presLayoutVars>
      </dgm:prSet>
      <dgm:spPr/>
    </dgm:pt>
    <dgm:pt modelId="{F78ADB9F-DAEF-48D5-A518-F5684ED15484}" type="pres">
      <dgm:prSet presAssocID="{C9FE683D-34C0-4EFA-8B74-021AA24EB3EF}" presName="sibTrans" presStyleCnt="0"/>
      <dgm:spPr/>
    </dgm:pt>
    <dgm:pt modelId="{B1736AD7-D2C6-45D3-976A-975E5665B1B4}" type="pres">
      <dgm:prSet presAssocID="{FD8EE311-D9EA-48B9-B083-7D4C5FFBDF27}" presName="compNode" presStyleCnt="0"/>
      <dgm:spPr/>
    </dgm:pt>
    <dgm:pt modelId="{23A0163C-B4E1-4496-8B4E-FC2BE9BB9FD8}" type="pres">
      <dgm:prSet presAssocID="{FD8EE311-D9EA-48B9-B083-7D4C5FFBDF2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
        </a:ext>
      </dgm:extLst>
    </dgm:pt>
    <dgm:pt modelId="{FA32D38C-A9D5-4DB7-836C-35A90E34E784}" type="pres">
      <dgm:prSet presAssocID="{FD8EE311-D9EA-48B9-B083-7D4C5FFBDF27}" presName="spaceRect" presStyleCnt="0"/>
      <dgm:spPr/>
    </dgm:pt>
    <dgm:pt modelId="{4FA5715D-15FE-47CC-B0D0-2166FE31FF05}" type="pres">
      <dgm:prSet presAssocID="{FD8EE311-D9EA-48B9-B083-7D4C5FFBDF27}" presName="textRect" presStyleLbl="revTx" presStyleIdx="5" presStyleCnt="6">
        <dgm:presLayoutVars>
          <dgm:chMax val="1"/>
          <dgm:chPref val="1"/>
        </dgm:presLayoutVars>
      </dgm:prSet>
      <dgm:spPr/>
    </dgm:pt>
  </dgm:ptLst>
  <dgm:cxnLst>
    <dgm:cxn modelId="{76211B06-15C7-4014-99EF-BF313F530448}" srcId="{8583D285-354C-4691-8EBE-7892BD4B9DF5}" destId="{FD8EE311-D9EA-48B9-B083-7D4C5FFBDF27}" srcOrd="5" destOrd="0" parTransId="{E1C1338F-4258-4617-B6E7-732604B7A737}" sibTransId="{7AE65697-36EA-42BE-B866-59176E6E9D86}"/>
    <dgm:cxn modelId="{93BA4B1F-6B7F-4082-B7AC-475EA2356DD8}" srcId="{8583D285-354C-4691-8EBE-7892BD4B9DF5}" destId="{621268A7-F5D0-41AE-9C82-C4EEAE3D45F4}" srcOrd="4" destOrd="0" parTransId="{35664167-6479-4780-817B-6E7374F469D9}" sibTransId="{C9FE683D-34C0-4EFA-8B74-021AA24EB3EF}"/>
    <dgm:cxn modelId="{F3185A29-51F1-4900-AE0C-710A4C422F3F}" type="presOf" srcId="{A9F418A4-76EC-4E54-ABD4-3116130ED451}" destId="{5D89E5BF-D110-43FA-A717-C957C48A9B32}" srcOrd="0" destOrd="0" presId="urn:microsoft.com/office/officeart/2018/2/layout/IconLabelList"/>
    <dgm:cxn modelId="{D8E7B348-4CED-42EF-A3E8-C77BE48405A7}" srcId="{8583D285-354C-4691-8EBE-7892BD4B9DF5}" destId="{8075D5B9-2309-489D-978E-B100FB7ADDDF}" srcOrd="3" destOrd="0" parTransId="{C54CB1B5-21CE-4A13-9559-DE34AA6F84AB}" sibTransId="{5FD5E0C6-DB09-48C5-82E8-43E8430A04AD}"/>
    <dgm:cxn modelId="{1DAA2D55-AD53-4AC6-8332-D25D6EA8B2E7}" srcId="{8583D285-354C-4691-8EBE-7892BD4B9DF5}" destId="{E307B146-53F4-4B39-BFA9-9B20F009351B}" srcOrd="0" destOrd="0" parTransId="{A5979F7C-B500-4DA1-B0AD-381EE85FE4EF}" sibTransId="{5A71BEEE-D3B2-4118-A1EE-901AF1B6D66F}"/>
    <dgm:cxn modelId="{3C684F95-F565-4FA3-82C1-9A056DE48246}" srcId="{8583D285-354C-4691-8EBE-7892BD4B9DF5}" destId="{A9F418A4-76EC-4E54-ABD4-3116130ED451}" srcOrd="2" destOrd="0" parTransId="{616960D6-AB33-422E-9076-2B790BE965B7}" sibTransId="{660F67C8-51D1-4415-B682-1F40B6BD3C7B}"/>
    <dgm:cxn modelId="{DFEB2FAC-103A-40B0-A7CE-BA152F6F866C}" srcId="{8583D285-354C-4691-8EBE-7892BD4B9DF5}" destId="{5FDB066A-D043-4537-9A32-863B1267B3F8}" srcOrd="1" destOrd="0" parTransId="{50ECC5EC-9713-4110-AAFB-6D5F358DC6A9}" sibTransId="{766B12A5-26DF-4367-82A9-2B73B585F7C0}"/>
    <dgm:cxn modelId="{40154CAC-F9EC-4F86-A2CE-1226C1F333EA}" type="presOf" srcId="{621268A7-F5D0-41AE-9C82-C4EEAE3D45F4}" destId="{DE38745E-8CA8-4F8D-A57F-F12A7570B815}" srcOrd="0" destOrd="0" presId="urn:microsoft.com/office/officeart/2018/2/layout/IconLabelList"/>
    <dgm:cxn modelId="{DCAC0EB1-D2BA-409E-9DD7-A6400676C50A}" type="presOf" srcId="{FD8EE311-D9EA-48B9-B083-7D4C5FFBDF27}" destId="{4FA5715D-15FE-47CC-B0D0-2166FE31FF05}" srcOrd="0" destOrd="0" presId="urn:microsoft.com/office/officeart/2018/2/layout/IconLabelList"/>
    <dgm:cxn modelId="{149514B3-C9CE-4D95-BB8D-EE029C637063}" type="presOf" srcId="{8075D5B9-2309-489D-978E-B100FB7ADDDF}" destId="{0847FD3E-353A-4883-9D58-30F6AC5F9813}" srcOrd="0" destOrd="0" presId="urn:microsoft.com/office/officeart/2018/2/layout/IconLabelList"/>
    <dgm:cxn modelId="{4B77AFC1-0E4D-4E08-AB87-7C446E743BDA}" type="presOf" srcId="{5FDB066A-D043-4537-9A32-863B1267B3F8}" destId="{BDE3F603-1DFC-41A0-A6A1-0ED81FBB5FF4}" srcOrd="0" destOrd="0" presId="urn:microsoft.com/office/officeart/2018/2/layout/IconLabelList"/>
    <dgm:cxn modelId="{75A110C9-752A-4795-B757-F5B80E624217}" type="presOf" srcId="{8583D285-354C-4691-8EBE-7892BD4B9DF5}" destId="{A4A9DD6F-316A-4BEF-9EC4-81FD0B826203}" srcOrd="0" destOrd="0" presId="urn:microsoft.com/office/officeart/2018/2/layout/IconLabelList"/>
    <dgm:cxn modelId="{02F69ADD-19AC-4FE5-8348-ED45F9BBE796}" type="presOf" srcId="{E307B146-53F4-4B39-BFA9-9B20F009351B}" destId="{F2C7A96F-FCC3-497B-92EA-1A280CD2A858}" srcOrd="0" destOrd="0" presId="urn:microsoft.com/office/officeart/2018/2/layout/IconLabelList"/>
    <dgm:cxn modelId="{3A47B617-1F57-48BF-BB90-55D703BE664E}" type="presParOf" srcId="{A4A9DD6F-316A-4BEF-9EC4-81FD0B826203}" destId="{15D2DFB7-68D0-4F57-AB87-A7277CD0F6BF}" srcOrd="0" destOrd="0" presId="urn:microsoft.com/office/officeart/2018/2/layout/IconLabelList"/>
    <dgm:cxn modelId="{52F43A3A-2907-4AE0-8820-FD6D502F7FCD}" type="presParOf" srcId="{15D2DFB7-68D0-4F57-AB87-A7277CD0F6BF}" destId="{34A2F3B8-5706-4D79-8D92-9DCF486967B7}" srcOrd="0" destOrd="0" presId="urn:microsoft.com/office/officeart/2018/2/layout/IconLabelList"/>
    <dgm:cxn modelId="{AC5ACDC0-A95D-47EB-820A-99A24FEC9696}" type="presParOf" srcId="{15D2DFB7-68D0-4F57-AB87-A7277CD0F6BF}" destId="{653FE6C4-B765-49AA-94D0-14A49CF42D01}" srcOrd="1" destOrd="0" presId="urn:microsoft.com/office/officeart/2018/2/layout/IconLabelList"/>
    <dgm:cxn modelId="{03EEFD85-C5EB-4F2D-B06D-53B485E8BCAB}" type="presParOf" srcId="{15D2DFB7-68D0-4F57-AB87-A7277CD0F6BF}" destId="{F2C7A96F-FCC3-497B-92EA-1A280CD2A858}" srcOrd="2" destOrd="0" presId="urn:microsoft.com/office/officeart/2018/2/layout/IconLabelList"/>
    <dgm:cxn modelId="{948101BB-F746-40DD-BA66-001C6B22E162}" type="presParOf" srcId="{A4A9DD6F-316A-4BEF-9EC4-81FD0B826203}" destId="{82BD45F3-4025-4833-A3BD-8FBD87767C5B}" srcOrd="1" destOrd="0" presId="urn:microsoft.com/office/officeart/2018/2/layout/IconLabelList"/>
    <dgm:cxn modelId="{5A6CF2D6-1CA9-4521-8500-28FD7F69325B}" type="presParOf" srcId="{A4A9DD6F-316A-4BEF-9EC4-81FD0B826203}" destId="{FAFF3D29-7EBE-41F4-9CC8-BD60F3097781}" srcOrd="2" destOrd="0" presId="urn:microsoft.com/office/officeart/2018/2/layout/IconLabelList"/>
    <dgm:cxn modelId="{647CC8B3-401E-49EB-97F2-33852DED61AE}" type="presParOf" srcId="{FAFF3D29-7EBE-41F4-9CC8-BD60F3097781}" destId="{3B2870C0-5841-4A20-8454-921FBF1360FC}" srcOrd="0" destOrd="0" presId="urn:microsoft.com/office/officeart/2018/2/layout/IconLabelList"/>
    <dgm:cxn modelId="{E51B0278-8A59-4764-B355-C094A6950C6A}" type="presParOf" srcId="{FAFF3D29-7EBE-41F4-9CC8-BD60F3097781}" destId="{AA2E4B8C-C65D-4CD5-9F43-717F31FC0025}" srcOrd="1" destOrd="0" presId="urn:microsoft.com/office/officeart/2018/2/layout/IconLabelList"/>
    <dgm:cxn modelId="{9B7EF711-BC73-485D-80B4-F0123414F3C9}" type="presParOf" srcId="{FAFF3D29-7EBE-41F4-9CC8-BD60F3097781}" destId="{BDE3F603-1DFC-41A0-A6A1-0ED81FBB5FF4}" srcOrd="2" destOrd="0" presId="urn:microsoft.com/office/officeart/2018/2/layout/IconLabelList"/>
    <dgm:cxn modelId="{E14BD999-7A50-43B4-A9D9-DE96DD8BFAA9}" type="presParOf" srcId="{A4A9DD6F-316A-4BEF-9EC4-81FD0B826203}" destId="{CB30C382-3F26-4B02-A73B-8819D9E13DED}" srcOrd="3" destOrd="0" presId="urn:microsoft.com/office/officeart/2018/2/layout/IconLabelList"/>
    <dgm:cxn modelId="{8E81AA93-9B3B-4668-941E-0732CBDF2D90}" type="presParOf" srcId="{A4A9DD6F-316A-4BEF-9EC4-81FD0B826203}" destId="{B8CABD6E-106E-4EC3-8908-0D1B2EAAEBEB}" srcOrd="4" destOrd="0" presId="urn:microsoft.com/office/officeart/2018/2/layout/IconLabelList"/>
    <dgm:cxn modelId="{3AC74416-27DD-4B8C-B160-E2A3D829B5BD}" type="presParOf" srcId="{B8CABD6E-106E-4EC3-8908-0D1B2EAAEBEB}" destId="{64D06088-8A9E-4F34-B243-AF1273302397}" srcOrd="0" destOrd="0" presId="urn:microsoft.com/office/officeart/2018/2/layout/IconLabelList"/>
    <dgm:cxn modelId="{A7FFCF0F-D1AC-4F84-A06D-F7C500AE4368}" type="presParOf" srcId="{B8CABD6E-106E-4EC3-8908-0D1B2EAAEBEB}" destId="{94234441-8A3C-4DDB-A83D-6ABF395DAF09}" srcOrd="1" destOrd="0" presId="urn:microsoft.com/office/officeart/2018/2/layout/IconLabelList"/>
    <dgm:cxn modelId="{65CA3FC1-CE38-485F-B3D5-30A1623DC5C4}" type="presParOf" srcId="{B8CABD6E-106E-4EC3-8908-0D1B2EAAEBEB}" destId="{5D89E5BF-D110-43FA-A717-C957C48A9B32}" srcOrd="2" destOrd="0" presId="urn:microsoft.com/office/officeart/2018/2/layout/IconLabelList"/>
    <dgm:cxn modelId="{635A1489-BA72-476C-92F5-749C5C370F00}" type="presParOf" srcId="{A4A9DD6F-316A-4BEF-9EC4-81FD0B826203}" destId="{3782C871-0754-44ED-96A1-B954109B7F9A}" srcOrd="5" destOrd="0" presId="urn:microsoft.com/office/officeart/2018/2/layout/IconLabelList"/>
    <dgm:cxn modelId="{285D2079-83D5-45CF-A1B1-CCF0E7ED1AA0}" type="presParOf" srcId="{A4A9DD6F-316A-4BEF-9EC4-81FD0B826203}" destId="{C4DBC43E-BDBE-4079-AA28-E3EB9C5AD510}" srcOrd="6" destOrd="0" presId="urn:microsoft.com/office/officeart/2018/2/layout/IconLabelList"/>
    <dgm:cxn modelId="{99B99967-432F-4D68-A449-BFFF9C135723}" type="presParOf" srcId="{C4DBC43E-BDBE-4079-AA28-E3EB9C5AD510}" destId="{972EFF9F-86C1-4B9B-B716-D16D9A17E2B9}" srcOrd="0" destOrd="0" presId="urn:microsoft.com/office/officeart/2018/2/layout/IconLabelList"/>
    <dgm:cxn modelId="{60CFA752-A672-48B3-AB6C-0E6B01927782}" type="presParOf" srcId="{C4DBC43E-BDBE-4079-AA28-E3EB9C5AD510}" destId="{815D1A6B-BA89-4F9C-913B-9225718D08ED}" srcOrd="1" destOrd="0" presId="urn:microsoft.com/office/officeart/2018/2/layout/IconLabelList"/>
    <dgm:cxn modelId="{6D6D193C-2842-402E-B4DE-DCB80CD27A7F}" type="presParOf" srcId="{C4DBC43E-BDBE-4079-AA28-E3EB9C5AD510}" destId="{0847FD3E-353A-4883-9D58-30F6AC5F9813}" srcOrd="2" destOrd="0" presId="urn:microsoft.com/office/officeart/2018/2/layout/IconLabelList"/>
    <dgm:cxn modelId="{72DB5F75-1E2B-4D91-A10A-B84D059CAA4B}" type="presParOf" srcId="{A4A9DD6F-316A-4BEF-9EC4-81FD0B826203}" destId="{C4D1E978-8972-4FB5-844D-5DD35A8BAD9A}" srcOrd="7" destOrd="0" presId="urn:microsoft.com/office/officeart/2018/2/layout/IconLabelList"/>
    <dgm:cxn modelId="{46591918-DDA6-41AC-B9F9-22905FFC331A}" type="presParOf" srcId="{A4A9DD6F-316A-4BEF-9EC4-81FD0B826203}" destId="{F926D271-C827-4D6F-B0BD-57A31DAD4008}" srcOrd="8" destOrd="0" presId="urn:microsoft.com/office/officeart/2018/2/layout/IconLabelList"/>
    <dgm:cxn modelId="{A45560DC-6C5A-4A99-90BF-ABE01CE3079A}" type="presParOf" srcId="{F926D271-C827-4D6F-B0BD-57A31DAD4008}" destId="{F3796DB4-0169-4768-85DC-7739CBF10A78}" srcOrd="0" destOrd="0" presId="urn:microsoft.com/office/officeart/2018/2/layout/IconLabelList"/>
    <dgm:cxn modelId="{E9B4EA12-1208-4B31-A1BE-6B8F5C6D71F1}" type="presParOf" srcId="{F926D271-C827-4D6F-B0BD-57A31DAD4008}" destId="{FE88D8A5-50F9-484B-8FEA-4B7AF484C877}" srcOrd="1" destOrd="0" presId="urn:microsoft.com/office/officeart/2018/2/layout/IconLabelList"/>
    <dgm:cxn modelId="{76539375-BD32-4EB4-A435-07FAEE13F348}" type="presParOf" srcId="{F926D271-C827-4D6F-B0BD-57A31DAD4008}" destId="{DE38745E-8CA8-4F8D-A57F-F12A7570B815}" srcOrd="2" destOrd="0" presId="urn:microsoft.com/office/officeart/2018/2/layout/IconLabelList"/>
    <dgm:cxn modelId="{08DEBEC2-952F-4BAC-8037-32AF05B8C781}" type="presParOf" srcId="{A4A9DD6F-316A-4BEF-9EC4-81FD0B826203}" destId="{F78ADB9F-DAEF-48D5-A518-F5684ED15484}" srcOrd="9" destOrd="0" presId="urn:microsoft.com/office/officeart/2018/2/layout/IconLabelList"/>
    <dgm:cxn modelId="{3D1A86BE-F9DA-4EC7-BF74-3A86B490A3F9}" type="presParOf" srcId="{A4A9DD6F-316A-4BEF-9EC4-81FD0B826203}" destId="{B1736AD7-D2C6-45D3-976A-975E5665B1B4}" srcOrd="10" destOrd="0" presId="urn:microsoft.com/office/officeart/2018/2/layout/IconLabelList"/>
    <dgm:cxn modelId="{BB759843-10DC-40CC-8D6E-E9770AC7241B}" type="presParOf" srcId="{B1736AD7-D2C6-45D3-976A-975E5665B1B4}" destId="{23A0163C-B4E1-4496-8B4E-FC2BE9BB9FD8}" srcOrd="0" destOrd="0" presId="urn:microsoft.com/office/officeart/2018/2/layout/IconLabelList"/>
    <dgm:cxn modelId="{75729955-0CA3-4A75-8D80-9F54E8F9D876}" type="presParOf" srcId="{B1736AD7-D2C6-45D3-976A-975E5665B1B4}" destId="{FA32D38C-A9D5-4DB7-836C-35A90E34E784}" srcOrd="1" destOrd="0" presId="urn:microsoft.com/office/officeart/2018/2/layout/IconLabelList"/>
    <dgm:cxn modelId="{AE255B5B-2AF9-4892-9C9B-D91736A1A6AA}" type="presParOf" srcId="{B1736AD7-D2C6-45D3-976A-975E5665B1B4}" destId="{4FA5715D-15FE-47CC-B0D0-2166FE31FF0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Motivation</a:t>
          </a:r>
          <a:endParaRPr lang="en-US" sz="1700" kern="120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Background</a:t>
          </a:r>
          <a:endParaRPr lang="en-US" sz="1700" b="1" kern="1200" dirty="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Methodology</a:t>
          </a:r>
          <a:endParaRPr lang="en-US" sz="1700" b="1" kern="1200" dirty="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Demonstration</a:t>
          </a:r>
          <a:endParaRPr lang="en-US" sz="1700" b="1" kern="1200" dirty="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Results</a:t>
          </a:r>
          <a:endParaRPr lang="en-US" sz="1700" b="1" kern="1200" dirty="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9308170" y="1860616"/>
        <a:ext cx="1583789" cy="6335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F3B8-5706-4D79-8D92-9DCF486967B7}">
      <dsp:nvSpPr>
        <dsp:cNvPr id="0" name=""/>
        <dsp:cNvSpPr/>
      </dsp:nvSpPr>
      <dsp:spPr>
        <a:xfrm>
          <a:off x="438952" y="910144"/>
          <a:ext cx="712705" cy="712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C7A96F-FCC3-497B-92EA-1A280CD2A858}">
      <dsp:nvSpPr>
        <dsp:cNvPr id="0" name=""/>
        <dsp:cNvSpPr/>
      </dsp:nvSpPr>
      <dsp:spPr>
        <a:xfrm>
          <a:off x="341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0" kern="1200" dirty="0"/>
            <a:t>Motivation</a:t>
          </a:r>
          <a:endParaRPr lang="en-US" sz="1700" b="0" kern="1200" dirty="0"/>
        </a:p>
      </dsp:txBody>
      <dsp:txXfrm>
        <a:off x="3410" y="1860616"/>
        <a:ext cx="1583789" cy="633515"/>
      </dsp:txXfrm>
    </dsp:sp>
    <dsp:sp modelId="{3B2870C0-5841-4A20-8454-921FBF1360FC}">
      <dsp:nvSpPr>
        <dsp:cNvPr id="0" name=""/>
        <dsp:cNvSpPr/>
      </dsp:nvSpPr>
      <dsp:spPr>
        <a:xfrm>
          <a:off x="2299904" y="910144"/>
          <a:ext cx="712705" cy="712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3F603-1DFC-41A0-A6A1-0ED81FBB5FF4}">
      <dsp:nvSpPr>
        <dsp:cNvPr id="0" name=""/>
        <dsp:cNvSpPr/>
      </dsp:nvSpPr>
      <dsp:spPr>
        <a:xfrm>
          <a:off x="1864362"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Background</a:t>
          </a:r>
          <a:endParaRPr lang="en-US" sz="1700" kern="1200"/>
        </a:p>
      </dsp:txBody>
      <dsp:txXfrm>
        <a:off x="1864362" y="1860616"/>
        <a:ext cx="1583789" cy="633515"/>
      </dsp:txXfrm>
    </dsp:sp>
    <dsp:sp modelId="{64D06088-8A9E-4F34-B243-AF1273302397}">
      <dsp:nvSpPr>
        <dsp:cNvPr id="0" name=""/>
        <dsp:cNvSpPr/>
      </dsp:nvSpPr>
      <dsp:spPr>
        <a:xfrm>
          <a:off x="4160856" y="910144"/>
          <a:ext cx="712705" cy="712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89E5BF-D110-43FA-A717-C957C48A9B32}">
      <dsp:nvSpPr>
        <dsp:cNvPr id="0" name=""/>
        <dsp:cNvSpPr/>
      </dsp:nvSpPr>
      <dsp:spPr>
        <a:xfrm>
          <a:off x="3725314"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Methodology</a:t>
          </a:r>
          <a:endParaRPr lang="en-US" sz="1700" kern="1200"/>
        </a:p>
      </dsp:txBody>
      <dsp:txXfrm>
        <a:off x="3725314" y="1860616"/>
        <a:ext cx="1583789" cy="633515"/>
      </dsp:txXfrm>
    </dsp:sp>
    <dsp:sp modelId="{972EFF9F-86C1-4B9B-B716-D16D9A17E2B9}">
      <dsp:nvSpPr>
        <dsp:cNvPr id="0" name=""/>
        <dsp:cNvSpPr/>
      </dsp:nvSpPr>
      <dsp:spPr>
        <a:xfrm>
          <a:off x="6021808" y="910144"/>
          <a:ext cx="712705" cy="712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47FD3E-353A-4883-9D58-30F6AC5F9813}">
      <dsp:nvSpPr>
        <dsp:cNvPr id="0" name=""/>
        <dsp:cNvSpPr/>
      </dsp:nvSpPr>
      <dsp:spPr>
        <a:xfrm>
          <a:off x="5586266"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Demonstration</a:t>
          </a:r>
          <a:endParaRPr lang="en-US" sz="1700" kern="1200"/>
        </a:p>
      </dsp:txBody>
      <dsp:txXfrm>
        <a:off x="5586266" y="1860616"/>
        <a:ext cx="1583789" cy="633515"/>
      </dsp:txXfrm>
    </dsp:sp>
    <dsp:sp modelId="{F3796DB4-0169-4768-85DC-7739CBF10A78}">
      <dsp:nvSpPr>
        <dsp:cNvPr id="0" name=""/>
        <dsp:cNvSpPr/>
      </dsp:nvSpPr>
      <dsp:spPr>
        <a:xfrm>
          <a:off x="7882760" y="910144"/>
          <a:ext cx="712705" cy="712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38745E-8CA8-4F8D-A57F-F12A7570B815}">
      <dsp:nvSpPr>
        <dsp:cNvPr id="0" name=""/>
        <dsp:cNvSpPr/>
      </dsp:nvSpPr>
      <dsp:spPr>
        <a:xfrm>
          <a:off x="7447218"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t>Results</a:t>
          </a:r>
          <a:endParaRPr lang="en-US" sz="1700" kern="1200"/>
        </a:p>
      </dsp:txBody>
      <dsp:txXfrm>
        <a:off x="7447218" y="1860616"/>
        <a:ext cx="1583789" cy="633515"/>
      </dsp:txXfrm>
    </dsp:sp>
    <dsp:sp modelId="{23A0163C-B4E1-4496-8B4E-FC2BE9BB9FD8}">
      <dsp:nvSpPr>
        <dsp:cNvPr id="0" name=""/>
        <dsp:cNvSpPr/>
      </dsp:nvSpPr>
      <dsp:spPr>
        <a:xfrm>
          <a:off x="9743712" y="910144"/>
          <a:ext cx="712705" cy="712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A5715D-15FE-47CC-B0D0-2166FE31FF05}">
      <dsp:nvSpPr>
        <dsp:cNvPr id="0" name=""/>
        <dsp:cNvSpPr/>
      </dsp:nvSpPr>
      <dsp:spPr>
        <a:xfrm>
          <a:off x="9308170" y="1860616"/>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dirty="0"/>
            <a:t>Conclusion</a:t>
          </a:r>
          <a:endParaRPr lang="en-US" sz="1700" b="1" kern="1200" dirty="0"/>
        </a:p>
      </dsp:txBody>
      <dsp:txXfrm>
        <a:off x="9308170" y="1860616"/>
        <a:ext cx="1583789" cy="6335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6FC87-0470-0542-9CFC-A1E20A010D18}" type="datetimeFigureOut">
              <a:rPr lang="en-GB" smtClean="0"/>
              <a:t>17/10/2021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FA41-EE29-7A49-8622-A48A4B703297}" type="slidenum">
              <a:rPr lang="en-GB" smtClean="0"/>
              <a:t>‹#›</a:t>
            </a:fld>
            <a:endParaRPr lang="en-GB"/>
          </a:p>
        </p:txBody>
      </p:sp>
    </p:spTree>
    <p:extLst>
      <p:ext uri="{BB962C8B-B14F-4D97-AF65-F5344CB8AC3E}">
        <p14:creationId xmlns:p14="http://schemas.microsoft.com/office/powerpoint/2010/main" val="414388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AC9FA41-EE29-7A49-8622-A48A4B703297}" type="slidenum">
              <a:rPr lang="en-GB" smtClean="0"/>
              <a:t>12</a:t>
            </a:fld>
            <a:endParaRPr lang="en-GB"/>
          </a:p>
        </p:txBody>
      </p:sp>
    </p:spTree>
    <p:extLst>
      <p:ext uri="{BB962C8B-B14F-4D97-AF65-F5344CB8AC3E}">
        <p14:creationId xmlns:p14="http://schemas.microsoft.com/office/powerpoint/2010/main" val="381300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it being a weighted sum method.</a:t>
            </a:r>
          </a:p>
          <a:p>
            <a:r>
              <a:rPr lang="en-GB" dirty="0"/>
              <a:t>And that we know that it is a bit more complex than this to how interconnected Twitter is (as a retweeted could have had a higher number of followers which gives it more traction)</a:t>
            </a:r>
          </a:p>
          <a:p>
            <a:r>
              <a:rPr lang="en-GB" dirty="0"/>
              <a:t>And that studies around this has been done for creating tweet rankings by using a number of methods and sentiment score.</a:t>
            </a:r>
          </a:p>
          <a:p>
            <a:r>
              <a:rPr lang="en-GB" dirty="0"/>
              <a:t>However, we decided that due to certain time limitation this approach would be </a:t>
            </a:r>
            <a:r>
              <a:rPr lang="en-GB" dirty="0" err="1"/>
              <a:t>suffercent</a:t>
            </a:r>
            <a:r>
              <a:rPr lang="en-GB" dirty="0"/>
              <a:t> to see if there is a pattern emerging.</a:t>
            </a:r>
          </a:p>
        </p:txBody>
      </p:sp>
      <p:sp>
        <p:nvSpPr>
          <p:cNvPr id="4" name="Slide Number Placeholder 3"/>
          <p:cNvSpPr>
            <a:spLocks noGrp="1"/>
          </p:cNvSpPr>
          <p:nvPr>
            <p:ph type="sldNum" sz="quarter" idx="5"/>
          </p:nvPr>
        </p:nvSpPr>
        <p:spPr/>
        <p:txBody>
          <a:bodyPr/>
          <a:lstStyle/>
          <a:p>
            <a:fld id="{9AC9FA41-EE29-7A49-8622-A48A4B703297}" type="slidenum">
              <a:rPr lang="en-GB" smtClean="0"/>
              <a:t>20</a:t>
            </a:fld>
            <a:endParaRPr lang="en-GB"/>
          </a:p>
        </p:txBody>
      </p:sp>
    </p:spTree>
    <p:extLst>
      <p:ext uri="{BB962C8B-B14F-4D97-AF65-F5344CB8AC3E}">
        <p14:creationId xmlns:p14="http://schemas.microsoft.com/office/powerpoint/2010/main" val="233975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AC9FA41-EE29-7A49-8622-A48A4B703297}" type="slidenum">
              <a:rPr lang="en-GB" smtClean="0"/>
              <a:t>23</a:t>
            </a:fld>
            <a:endParaRPr lang="en-GB"/>
          </a:p>
        </p:txBody>
      </p:sp>
    </p:spTree>
    <p:extLst>
      <p:ext uri="{BB962C8B-B14F-4D97-AF65-F5344CB8AC3E}">
        <p14:creationId xmlns:p14="http://schemas.microsoft.com/office/powerpoint/2010/main" val="61434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796746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14026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8265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43501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170926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156738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19244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037474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91599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3030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10/17/21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251786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8289395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7577743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23382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166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3993544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10/17/21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03531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334D819-9F07-4261-B09B-9E467E5D9002}" type="datetimeFigureOut">
              <a:rPr lang="en-US" smtClean="0"/>
              <a:pPr/>
              <a:t>10/17/21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4017102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Cross_red_circle.svg"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de/vergleichen-vergleich-ma%C3%9Fstab-643305/"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oplematters.in/article/leadership/what-contributes-to-the-increasing-complexity-of-change-15209"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lacklistednews.com/article/62041/googles-ai-teaches-itself-chess-in-4-hours-then-convincingly-defeats.html" TargetMode="External"/><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openxmlformats.org/officeDocument/2006/relationships/image" Target="../media/image38.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1.jpeg"/><Relationship Id="rId5" Type="http://schemas.openxmlformats.org/officeDocument/2006/relationships/image" Target="../media/image36.jpeg"/><Relationship Id="rId10" Type="http://schemas.microsoft.com/office/2007/relationships/hdphoto" Target="../media/hdphoto2.wdp"/><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pngimg.com/download/2694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ngimg.com/download/26944" TargetMode="Externa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hyperlink" Target="https://tntfamilyhistory.blogspot.com/2017/04/is-technology-helping-us-discover-our.html" TargetMode="External"/><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omparative-judgement-web-app.herokuapp.com/" TargetMode="External"/><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doug-johnson.squarespace.com/blue-skunk-blog/2011/4/3/inventing-your-technology-future.html" TargetMode="External"/><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ublicdomainpictures.net/view-image.php?image=373261&amp;picture=any-questions" TargetMode="External"/><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researchleap.com/pedagogical-supervision-change-dynamics-collaboration-teacher-development/"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hyperlink" Target="https://www.peoplematters.in/article/training-development/top-focus-areas-for-2017-enterprise-learning-the-lms-perspective-15710"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Flat_tick_icon.svg"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825A-C63C-BA4B-8C27-32B350E8868C}"/>
              </a:ext>
            </a:extLst>
          </p:cNvPr>
          <p:cNvSpPr>
            <a:spLocks noGrp="1"/>
          </p:cNvSpPr>
          <p:nvPr>
            <p:ph type="ctrTitle"/>
          </p:nvPr>
        </p:nvSpPr>
        <p:spPr/>
        <p:txBody>
          <a:bodyPr/>
          <a:lstStyle/>
          <a:p>
            <a:r>
              <a:rPr lang="en-GB" sz="6000" dirty="0"/>
              <a:t>Rate my Tweet: comparative Judgement in the wild</a:t>
            </a:r>
          </a:p>
        </p:txBody>
      </p:sp>
      <p:sp>
        <p:nvSpPr>
          <p:cNvPr id="3" name="Subtitle 2">
            <a:extLst>
              <a:ext uri="{FF2B5EF4-FFF2-40B4-BE49-F238E27FC236}">
                <a16:creationId xmlns:a16="http://schemas.microsoft.com/office/drawing/2014/main" id="{57CA6ACB-C556-2C4A-9214-8E5DA16E9C9F}"/>
              </a:ext>
            </a:extLst>
          </p:cNvPr>
          <p:cNvSpPr>
            <a:spLocks noGrp="1"/>
          </p:cNvSpPr>
          <p:nvPr>
            <p:ph type="subTitle" idx="1"/>
          </p:nvPr>
        </p:nvSpPr>
        <p:spPr/>
        <p:txBody>
          <a:bodyPr/>
          <a:lstStyle/>
          <a:p>
            <a:r>
              <a:rPr lang="en-GB" dirty="0"/>
              <a:t>Andy Gray</a:t>
            </a:r>
          </a:p>
          <a:p>
            <a:r>
              <a:rPr lang="en-GB" dirty="0"/>
              <a:t>445348</a:t>
            </a:r>
          </a:p>
        </p:txBody>
      </p:sp>
    </p:spTree>
    <p:extLst>
      <p:ext uri="{BB962C8B-B14F-4D97-AF65-F5344CB8AC3E}">
        <p14:creationId xmlns:p14="http://schemas.microsoft.com/office/powerpoint/2010/main" val="119011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600" dirty="0"/>
              <a:t>Marking and Feedback</a:t>
            </a:r>
            <a:br>
              <a:rPr lang="en-GB"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r>
              <a:rPr lang="en-GB" dirty="0"/>
              <a:t>The feedback is only helpful if the students get a chance to act on it</a:t>
            </a:r>
          </a:p>
          <a:p>
            <a:r>
              <a:rPr lang="en-GB" dirty="0"/>
              <a:t>The task creates a huge cognitive load on the teacher</a:t>
            </a:r>
          </a:p>
          <a:p>
            <a:r>
              <a:rPr lang="en-GB" dirty="0"/>
              <a:t>It is hard for the teacher to remain unbiased</a:t>
            </a:r>
          </a:p>
          <a:p>
            <a:r>
              <a:rPr lang="en-GB" dirty="0"/>
              <a:t>It requires a lot of time to conduct</a:t>
            </a:r>
          </a:p>
          <a:p>
            <a:endParaRPr lang="en-GB" dirty="0"/>
          </a:p>
        </p:txBody>
      </p:sp>
      <p:pic>
        <p:nvPicPr>
          <p:cNvPr id="5" name="Picture 4" descr="Icon&#10;&#10;Description automatically generated">
            <a:extLst>
              <a:ext uri="{FF2B5EF4-FFF2-40B4-BE49-F238E27FC236}">
                <a16:creationId xmlns:a16="http://schemas.microsoft.com/office/drawing/2014/main" id="{FB54EC9F-2CFC-084A-9B2F-9998867A6F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659708" y="4150658"/>
            <a:ext cx="1864779" cy="1864779"/>
          </a:xfrm>
          <a:prstGeom prst="rect">
            <a:avLst/>
          </a:prstGeom>
        </p:spPr>
      </p:pic>
    </p:spTree>
    <p:extLst>
      <p:ext uri="{BB962C8B-B14F-4D97-AF65-F5344CB8AC3E}">
        <p14:creationId xmlns:p14="http://schemas.microsoft.com/office/powerpoint/2010/main" val="2643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Explain CJ</a:t>
            </a:r>
          </a:p>
          <a:p>
            <a:r>
              <a:rPr lang="en-GB" dirty="0"/>
              <a:t>Introduced by in 1927</a:t>
            </a:r>
          </a:p>
          <a:p>
            <a:r>
              <a:rPr lang="en-GB" dirty="0"/>
              <a:t>By Louis Leon Thurstone – A Psychologist</a:t>
            </a:r>
          </a:p>
          <a:p>
            <a:r>
              <a:rPr lang="en-GB" dirty="0"/>
              <a:t>Referred to as ‘the law of Comparative Judgement’ </a:t>
            </a:r>
          </a:p>
          <a:p>
            <a:r>
              <a:rPr lang="en-GB" dirty="0"/>
              <a:t>Humans are good a comparing two items side by side</a:t>
            </a:r>
          </a:p>
          <a:p>
            <a:r>
              <a:rPr lang="en-GB" dirty="0"/>
              <a:t>Requires a pairwise comparison of all unique combinations</a:t>
            </a:r>
          </a:p>
          <a:p>
            <a:r>
              <a:rPr lang="en-GB" dirty="0"/>
              <a:t>Rank orders the outcome</a:t>
            </a:r>
          </a:p>
        </p:txBody>
      </p:sp>
      <p:pic>
        <p:nvPicPr>
          <p:cNvPr id="7" name="Picture 6" descr="A picture containing fruit, orange&#10;&#10;Description automatically generated">
            <a:extLst>
              <a:ext uri="{FF2B5EF4-FFF2-40B4-BE49-F238E27FC236}">
                <a16:creationId xmlns:a16="http://schemas.microsoft.com/office/drawing/2014/main" id="{377E0A87-9E89-924A-9957-96FB2EF210A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39200" y="4749800"/>
            <a:ext cx="3048000" cy="1898650"/>
          </a:xfrm>
          <a:prstGeom prst="rect">
            <a:avLst/>
          </a:prstGeom>
        </p:spPr>
      </p:pic>
      <p:pic>
        <p:nvPicPr>
          <p:cNvPr id="1026" name="Picture 2" descr="Louis Leon Thurstone: 1887-1955">
            <a:extLst>
              <a:ext uri="{FF2B5EF4-FFF2-40B4-BE49-F238E27FC236}">
                <a16:creationId xmlns:a16="http://schemas.microsoft.com/office/drawing/2014/main" id="{FC1F809C-F8C2-CC43-AE5D-DBA926707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5777" y="1991073"/>
            <a:ext cx="1914846" cy="256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8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r>
              <a:rPr lang="en-GB" dirty="0"/>
              <a:t>In the educational space Adaptive Comparative Judgement (ACJ) has been adopted</a:t>
            </a:r>
          </a:p>
          <a:p>
            <a:r>
              <a:rPr lang="en-GB" dirty="0"/>
              <a:t>How it Works:</a:t>
            </a:r>
          </a:p>
          <a:p>
            <a:pPr lvl="1"/>
            <a:r>
              <a:rPr lang="en-GB" dirty="0"/>
              <a:t>Provides pairwise comparisons</a:t>
            </a:r>
          </a:p>
          <a:p>
            <a:pPr lvl="1"/>
            <a:r>
              <a:rPr lang="en-GB" dirty="0"/>
              <a:t>Requires markers (judges)</a:t>
            </a:r>
          </a:p>
          <a:p>
            <a:pPr lvl="1"/>
            <a:r>
              <a:rPr lang="en-GB" dirty="0"/>
              <a:t>Requires rounds</a:t>
            </a:r>
          </a:p>
          <a:p>
            <a:pPr lvl="1"/>
            <a:r>
              <a:rPr lang="en-GB" dirty="0"/>
              <a:t>Adaptive by making pieces of work similarly scored appear more often</a:t>
            </a:r>
          </a:p>
          <a:p>
            <a:r>
              <a:rPr lang="en-GB" dirty="0"/>
              <a:t>Very high accuracy rates</a:t>
            </a:r>
          </a:p>
          <a:p>
            <a:endParaRPr lang="en-GB" dirty="0"/>
          </a:p>
        </p:txBody>
      </p:sp>
      <p:pic>
        <p:nvPicPr>
          <p:cNvPr id="5" name="Picture 4" descr="Icon&#10;&#10;Description automatically generated">
            <a:extLst>
              <a:ext uri="{FF2B5EF4-FFF2-40B4-BE49-F238E27FC236}">
                <a16:creationId xmlns:a16="http://schemas.microsoft.com/office/drawing/2014/main" id="{BCFB32BE-3ACA-2442-BFAF-8E4014A9B27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974850" y="5592825"/>
            <a:ext cx="1877597" cy="1053139"/>
          </a:xfrm>
          <a:prstGeom prst="rect">
            <a:avLst/>
          </a:prstGeom>
        </p:spPr>
      </p:pic>
    </p:spTree>
    <p:extLst>
      <p:ext uri="{BB962C8B-B14F-4D97-AF65-F5344CB8AC3E}">
        <p14:creationId xmlns:p14="http://schemas.microsoft.com/office/powerpoint/2010/main" val="292575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Comparative Judgement</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normAutofit/>
          </a:bodyPr>
          <a:lstStyle/>
          <a:p>
            <a:pPr marL="0" indent="0">
              <a:buNone/>
            </a:pPr>
            <a:r>
              <a:rPr lang="en-GB" dirty="0"/>
              <a:t>Although ACJ provided some benefits, it does have multiple flaws:</a:t>
            </a:r>
          </a:p>
          <a:p>
            <a:r>
              <a:rPr lang="en-GB" dirty="0"/>
              <a:t>It increased the actual work load for teachers</a:t>
            </a:r>
          </a:p>
          <a:p>
            <a:pPr lvl="1"/>
            <a:r>
              <a:rPr lang="en-GB" dirty="0"/>
              <a:t>Through it having multiple judging rounds</a:t>
            </a:r>
          </a:p>
          <a:p>
            <a:pPr lvl="1"/>
            <a:r>
              <a:rPr lang="en-GB" dirty="0"/>
              <a:t>ACJ would take longer than marking using a regular method - Using a rubric</a:t>
            </a:r>
          </a:p>
          <a:p>
            <a:r>
              <a:rPr lang="en-GB" dirty="0"/>
              <a:t>Additionally ACJ does not provide any personalised feedback for the teachers or students</a:t>
            </a:r>
          </a:p>
          <a:p>
            <a:r>
              <a:rPr lang="en-GB" dirty="0"/>
              <a:t>Its adaptive nature causes bias in the results</a:t>
            </a:r>
          </a:p>
          <a:p>
            <a:r>
              <a:rPr lang="en-GB" dirty="0"/>
              <a:t>Accuracy is not much difference if the samples were just produced randomly</a:t>
            </a:r>
          </a:p>
        </p:txBody>
      </p:sp>
      <p:pic>
        <p:nvPicPr>
          <p:cNvPr id="6146" name="Picture 2" descr="Security Controls Evaluation &amp;amp; Analysis | Synopsys">
            <a:extLst>
              <a:ext uri="{FF2B5EF4-FFF2-40B4-BE49-F238E27FC236}">
                <a16:creationId xmlns:a16="http://schemas.microsoft.com/office/drawing/2014/main" id="{4085C49C-70AA-B940-953B-8A0AACE3B9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78" r="17383"/>
          <a:stretch/>
        </p:blipFill>
        <p:spPr bwMode="auto">
          <a:xfrm>
            <a:off x="10261355" y="4983939"/>
            <a:ext cx="1654666" cy="150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200" dirty="0"/>
              <a:t>Other Ranking Systems</a:t>
            </a:r>
            <a:br>
              <a:rPr lang="en-GB" sz="4000"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a:xfrm>
            <a:off x="268224" y="1475232"/>
            <a:ext cx="8985504" cy="5205984"/>
          </a:xfrm>
        </p:spPr>
        <p:txBody>
          <a:bodyPr>
            <a:normAutofit fontScale="92500" lnSpcReduction="20000"/>
          </a:bodyPr>
          <a:lstStyle/>
          <a:p>
            <a:pPr marL="0" indent="0">
              <a:buNone/>
            </a:pPr>
            <a:r>
              <a:rPr lang="en-GB" dirty="0"/>
              <a:t>Elo</a:t>
            </a:r>
          </a:p>
          <a:p>
            <a:r>
              <a:rPr lang="en-GB" dirty="0"/>
              <a:t>Created by Arpad Elo in the 1960s</a:t>
            </a:r>
          </a:p>
          <a:p>
            <a:r>
              <a:rPr lang="en-GB" dirty="0"/>
              <a:t>Introduced in the USCF is its method of ranking in the 1980s</a:t>
            </a:r>
          </a:p>
          <a:p>
            <a:r>
              <a:rPr lang="en-GB" dirty="0"/>
              <a:t>Used in multiple scenarios from esports to traditional sports like football, American football and basketball</a:t>
            </a:r>
          </a:p>
          <a:p>
            <a:r>
              <a:rPr lang="en-GB" dirty="0"/>
              <a:t>It does have some flaws: </a:t>
            </a:r>
          </a:p>
          <a:p>
            <a:pPr lvl="1"/>
            <a:r>
              <a:rPr lang="en-GB" dirty="0"/>
              <a:t>protecting one’s rating, </a:t>
            </a:r>
          </a:p>
          <a:p>
            <a:pPr lvl="1"/>
            <a:r>
              <a:rPr lang="en-GB" dirty="0"/>
              <a:t>selective pairing </a:t>
            </a:r>
          </a:p>
          <a:p>
            <a:pPr lvl="1"/>
            <a:r>
              <a:rPr lang="en-GB" dirty="0"/>
              <a:t>ratings inflation and deflation. </a:t>
            </a:r>
          </a:p>
          <a:p>
            <a:pPr lvl="1"/>
            <a:endParaRPr lang="en-GB" dirty="0"/>
          </a:p>
          <a:p>
            <a:pPr marL="0" indent="0">
              <a:buNone/>
            </a:pPr>
            <a:r>
              <a:rPr lang="en-GB" dirty="0" err="1"/>
              <a:t>Glicko</a:t>
            </a:r>
            <a:endParaRPr lang="en-GB" dirty="0"/>
          </a:p>
          <a:p>
            <a:r>
              <a:rPr lang="en-GB" dirty="0"/>
              <a:t>Created by Mark Glickman</a:t>
            </a:r>
          </a:p>
          <a:p>
            <a:r>
              <a:rPr lang="en-GB" dirty="0"/>
              <a:t>It worked similar to the Elo system but addressed many of Elo’s flaws</a:t>
            </a:r>
          </a:p>
          <a:p>
            <a:r>
              <a:rPr lang="en-GB" dirty="0"/>
              <a:t>This was through using a RD measure, which increases over time with inactivity</a:t>
            </a:r>
          </a:p>
        </p:txBody>
      </p:sp>
      <p:pic>
        <p:nvPicPr>
          <p:cNvPr id="5" name="Picture 4" descr="A picture containing object, chessman, indoor&#10;&#10;Description automatically generated">
            <a:extLst>
              <a:ext uri="{FF2B5EF4-FFF2-40B4-BE49-F238E27FC236}">
                <a16:creationId xmlns:a16="http://schemas.microsoft.com/office/drawing/2014/main" id="{0B16DAFF-078D-E54E-8154-8C2B5944C0D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67344" y="3078480"/>
            <a:ext cx="3456432" cy="2304288"/>
          </a:xfrm>
          <a:prstGeom prst="rect">
            <a:avLst/>
          </a:prstGeom>
        </p:spPr>
      </p:pic>
    </p:spTree>
    <p:extLst>
      <p:ext uri="{BB962C8B-B14F-4D97-AF65-F5344CB8AC3E}">
        <p14:creationId xmlns:p14="http://schemas.microsoft.com/office/powerpoint/2010/main" val="310228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19313317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35354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grpSp>
        <p:nvGrpSpPr>
          <p:cNvPr id="7" name="Group 6">
            <a:extLst>
              <a:ext uri="{FF2B5EF4-FFF2-40B4-BE49-F238E27FC236}">
                <a16:creationId xmlns:a16="http://schemas.microsoft.com/office/drawing/2014/main" id="{D3C2D33F-2ECE-5B4F-8A73-A9507EB0312B}"/>
              </a:ext>
            </a:extLst>
          </p:cNvPr>
          <p:cNvGrpSpPr/>
          <p:nvPr/>
        </p:nvGrpSpPr>
        <p:grpSpPr>
          <a:xfrm>
            <a:off x="1016000" y="2149928"/>
            <a:ext cx="4263572" cy="3049828"/>
            <a:chOff x="1016000" y="2149928"/>
            <a:chExt cx="4263572" cy="3049828"/>
          </a:xfrm>
        </p:grpSpPr>
        <p:pic>
          <p:nvPicPr>
            <p:cNvPr id="1026" name="Picture 2" descr="8 Ways To Reduce Cognitive Load In eLearning - eLearning Industry">
              <a:extLst>
                <a:ext uri="{FF2B5EF4-FFF2-40B4-BE49-F238E27FC236}">
                  <a16:creationId xmlns:a16="http://schemas.microsoft.com/office/drawing/2014/main" id="{FA03582E-68B6-3A43-B371-440F75F58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2149928"/>
              <a:ext cx="4263572" cy="2558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95A3EF-0A48-C44F-8667-07A783399F13}"/>
                </a:ext>
              </a:extLst>
            </p:cNvPr>
            <p:cNvSpPr txBox="1"/>
            <p:nvPr/>
          </p:nvSpPr>
          <p:spPr>
            <a:xfrm>
              <a:off x="1939471" y="4830424"/>
              <a:ext cx="2416629" cy="369332"/>
            </a:xfrm>
            <a:prstGeom prst="rect">
              <a:avLst/>
            </a:prstGeom>
            <a:noFill/>
          </p:spPr>
          <p:txBody>
            <a:bodyPr wrap="square" rtlCol="0">
              <a:spAutoFit/>
            </a:bodyPr>
            <a:lstStyle/>
            <a:p>
              <a:pPr algn="ctr"/>
              <a:r>
                <a:rPr lang="en-GB" dirty="0"/>
                <a:t>Cognitive Load</a:t>
              </a:r>
            </a:p>
          </p:txBody>
        </p:sp>
      </p:grpSp>
      <p:grpSp>
        <p:nvGrpSpPr>
          <p:cNvPr id="8" name="Group 7">
            <a:extLst>
              <a:ext uri="{FF2B5EF4-FFF2-40B4-BE49-F238E27FC236}">
                <a16:creationId xmlns:a16="http://schemas.microsoft.com/office/drawing/2014/main" id="{FB6B2232-9B14-4B48-B4EA-6CFCE46E3DCA}"/>
              </a:ext>
            </a:extLst>
          </p:cNvPr>
          <p:cNvGrpSpPr/>
          <p:nvPr/>
        </p:nvGrpSpPr>
        <p:grpSpPr>
          <a:xfrm>
            <a:off x="6628188" y="2149928"/>
            <a:ext cx="4547812" cy="3039489"/>
            <a:chOff x="6912430" y="2149927"/>
            <a:chExt cx="4547812" cy="3039489"/>
          </a:xfrm>
        </p:grpSpPr>
        <p:pic>
          <p:nvPicPr>
            <p:cNvPr id="1028" name="Picture 4" descr="Want a More Manageable Workload? Here Are 4 Ways to Speak Up and Push Back  | Inc.com">
              <a:extLst>
                <a:ext uri="{FF2B5EF4-FFF2-40B4-BE49-F238E27FC236}">
                  <a16:creationId xmlns:a16="http://schemas.microsoft.com/office/drawing/2014/main" id="{F7606B3C-6507-DE47-A413-463DC81ED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430" y="2149927"/>
              <a:ext cx="4547812" cy="2558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334960-F95E-CA4E-9BEC-0CDF0CBF92D1}"/>
                </a:ext>
              </a:extLst>
            </p:cNvPr>
            <p:cNvSpPr txBox="1"/>
            <p:nvPr/>
          </p:nvSpPr>
          <p:spPr>
            <a:xfrm>
              <a:off x="7978023" y="4820084"/>
              <a:ext cx="2416629" cy="369332"/>
            </a:xfrm>
            <a:prstGeom prst="rect">
              <a:avLst/>
            </a:prstGeom>
            <a:noFill/>
          </p:spPr>
          <p:txBody>
            <a:bodyPr wrap="square" rtlCol="0">
              <a:spAutoFit/>
            </a:bodyPr>
            <a:lstStyle/>
            <a:p>
              <a:pPr algn="ctr"/>
              <a:r>
                <a:rPr lang="en-GB" dirty="0"/>
                <a:t>Work Load</a:t>
              </a:r>
            </a:p>
          </p:txBody>
        </p:sp>
      </p:grpSp>
    </p:spTree>
    <p:extLst>
      <p:ext uri="{BB962C8B-B14F-4D97-AF65-F5344CB8AC3E}">
        <p14:creationId xmlns:p14="http://schemas.microsoft.com/office/powerpoint/2010/main" val="130854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Overall Aim</a:t>
            </a:r>
          </a:p>
        </p:txBody>
      </p:sp>
      <p:pic>
        <p:nvPicPr>
          <p:cNvPr id="1026" name="Picture 2" descr="Website vs Web App: What&amp;#39;s the Difference? | by Essential Designs | Medium">
            <a:extLst>
              <a:ext uri="{FF2B5EF4-FFF2-40B4-BE49-F238E27FC236}">
                <a16:creationId xmlns:a16="http://schemas.microsoft.com/office/drawing/2014/main" id="{DAEF1964-9426-7E4E-91DC-1ED497A26F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3125" l="10000" r="90000">
                        <a14:foregroundMark x1="16667" y1="86563" x2="24833" y2="86875"/>
                        <a14:foregroundMark x1="61218" y1="78061" x2="62333" y2="78125"/>
                        <a14:foregroundMark x1="40397" y1="76868" x2="51495" y2="77504"/>
                        <a14:foregroundMark x1="37089" y1="76678" x2="37945" y2="76727"/>
                        <a14:foregroundMark x1="24167" y1="75938" x2="36793" y2="76661"/>
                        <a14:foregroundMark x1="40983" y1="79375" x2="51087" y2="87889"/>
                        <a14:foregroundMark x1="39866" y1="78433" x2="40983" y2="79375"/>
                        <a14:foregroundMark x1="63168" y1="87533" x2="71629" y2="90873"/>
                        <a14:foregroundMark x1="80004" y1="90204" x2="83333" y2="86563"/>
                        <a14:backgroundMark x1="52500" y1="81563" x2="52500" y2="81563"/>
                        <a14:backgroundMark x1="52333" y1="81563" x2="54167" y2="85313"/>
                        <a14:backgroundMark x1="52333" y1="80000" x2="56667" y2="80625"/>
                        <a14:backgroundMark x1="54500" y1="91875" x2="53000" y2="92188"/>
                        <a14:backgroundMark x1="55167" y1="90625" x2="53667" y2="91563"/>
                        <a14:backgroundMark x1="39000" y1="79375" x2="39000" y2="79375"/>
                        <a14:backgroundMark x1="36833" y1="80000" x2="39333" y2="80000"/>
                        <a14:backgroundMark x1="53333" y1="80000" x2="54167" y2="86250"/>
                        <a14:backgroundMark x1="51167" y1="78438" x2="60333" y2="79375"/>
                        <a14:backgroundMark x1="59000" y1="78438" x2="60833" y2="79063"/>
                        <a14:backgroundMark x1="60333" y1="79063" x2="60333" y2="90000"/>
                        <a14:backgroundMark x1="66833" y1="95938" x2="74333" y2="95000"/>
                        <a14:backgroundMark x1="70333" y1="94688" x2="79167" y2="94688"/>
                        <a14:backgroundMark x1="35000" y1="82500" x2="39500" y2="79375"/>
                        <a14:backgroundMark x1="39333" y1="79063" x2="38167" y2="82500"/>
                        <a14:backgroundMark x1="53000" y1="83750" x2="54500" y2="87813"/>
                      </a14:backgroundRemoval>
                    </a14:imgEffect>
                  </a14:imgLayer>
                </a14:imgProps>
              </a:ext>
              <a:ext uri="{28A0092B-C50C-407E-A947-70E740481C1C}">
                <a14:useLocalDpi xmlns:a14="http://schemas.microsoft.com/office/drawing/2010/main" val="0"/>
              </a:ext>
            </a:extLst>
          </a:blip>
          <a:srcRect/>
          <a:stretch>
            <a:fillRect/>
          </a:stretch>
        </p:blipFill>
        <p:spPr bwMode="auto">
          <a:xfrm>
            <a:off x="94269" y="1612959"/>
            <a:ext cx="3011489" cy="16061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42727360-81AB-A14F-B119-8ABE89F92799}"/>
              </a:ext>
            </a:extLst>
          </p:cNvPr>
          <p:cNvPicPr>
            <a:picLocks noChangeAspect="1"/>
          </p:cNvPicPr>
          <p:nvPr/>
        </p:nvPicPr>
        <p:blipFill>
          <a:blip r:embed="rId4"/>
          <a:stretch>
            <a:fillRect/>
          </a:stretch>
        </p:blipFill>
        <p:spPr>
          <a:xfrm>
            <a:off x="3570288" y="1901672"/>
            <a:ext cx="2336800" cy="1028700"/>
          </a:xfrm>
          <a:prstGeom prst="rect">
            <a:avLst/>
          </a:prstGeom>
        </p:spPr>
      </p:pic>
      <p:pic>
        <p:nvPicPr>
          <p:cNvPr id="1028" name="Picture 4" descr="How to Pick a Random Winner for Social Media Contests">
            <a:extLst>
              <a:ext uri="{FF2B5EF4-FFF2-40B4-BE49-F238E27FC236}">
                <a16:creationId xmlns:a16="http://schemas.microsoft.com/office/drawing/2014/main" id="{BE256797-19C1-374F-88FA-275AFF642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24" y="1722594"/>
            <a:ext cx="2810708" cy="13384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1 Ways to Rank Your Products Higher on Amazon">
            <a:extLst>
              <a:ext uri="{FF2B5EF4-FFF2-40B4-BE49-F238E27FC236}">
                <a16:creationId xmlns:a16="http://schemas.microsoft.com/office/drawing/2014/main" id="{0A427FE9-6B7A-FE42-A5C4-E497E8751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418" y="4330996"/>
            <a:ext cx="2307197" cy="15390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7 Good Feedback Principles - TeacherToolkit">
            <a:extLst>
              <a:ext uri="{FF2B5EF4-FFF2-40B4-BE49-F238E27FC236}">
                <a16:creationId xmlns:a16="http://schemas.microsoft.com/office/drawing/2014/main" id="{E2E62E64-BA79-A44E-8244-06F4FF999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2560" y="4330904"/>
            <a:ext cx="2324478" cy="154488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66150BA-DD85-F946-B8D5-1005BD93B004}"/>
              </a:ext>
            </a:extLst>
          </p:cNvPr>
          <p:cNvGrpSpPr/>
          <p:nvPr/>
        </p:nvGrpSpPr>
        <p:grpSpPr>
          <a:xfrm>
            <a:off x="6371618" y="1774672"/>
            <a:ext cx="2210236" cy="1155700"/>
            <a:chOff x="8996298" y="1931605"/>
            <a:chExt cx="2210236" cy="1155700"/>
          </a:xfrm>
        </p:grpSpPr>
        <p:pic>
          <p:nvPicPr>
            <p:cNvPr id="1034" name="Picture 10" descr="Once Icons - Download Free Vector Icons | Noun Project">
              <a:extLst>
                <a:ext uri="{FF2B5EF4-FFF2-40B4-BE49-F238E27FC236}">
                  <a16:creationId xmlns:a16="http://schemas.microsoft.com/office/drawing/2014/main" id="{CF2EB08D-FD6C-4F47-ACA5-6895593E87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0834" y="1931605"/>
              <a:ext cx="1155700" cy="1155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o Made That Twitter Bird? - The New York Times">
              <a:extLst>
                <a:ext uri="{FF2B5EF4-FFF2-40B4-BE49-F238E27FC236}">
                  <a16:creationId xmlns:a16="http://schemas.microsoft.com/office/drawing/2014/main" id="{ECB81849-12A7-FD42-B3C5-F59D4D9BCF1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996298" y="2156210"/>
              <a:ext cx="1281549" cy="93109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5 Amazing Examples Of Natural Language Processing (NLP) In Practice">
            <a:extLst>
              <a:ext uri="{FF2B5EF4-FFF2-40B4-BE49-F238E27FC236}">
                <a16:creationId xmlns:a16="http://schemas.microsoft.com/office/drawing/2014/main" id="{6F8965CF-9E0D-9E48-8063-8DB38D739D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2082" y="4330996"/>
            <a:ext cx="2890012" cy="153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2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a:xfrm>
            <a:off x="648929" y="629266"/>
            <a:ext cx="6256423" cy="1641987"/>
          </a:xfrm>
        </p:spPr>
        <p:txBody>
          <a:bodyPr>
            <a:normAutofit/>
          </a:bodyPr>
          <a:lstStyle/>
          <a:p>
            <a:r>
              <a:rPr lang="en-GB"/>
              <a:t>Methodology – Tweets</a:t>
            </a:r>
          </a:p>
        </p:txBody>
      </p:sp>
      <p:pic>
        <p:nvPicPr>
          <p:cNvPr id="5" name="Picture 4" descr="Logo&#10;&#10;Description automatically generated">
            <a:extLst>
              <a:ext uri="{FF2B5EF4-FFF2-40B4-BE49-F238E27FC236}">
                <a16:creationId xmlns:a16="http://schemas.microsoft.com/office/drawing/2014/main" id="{9B4A8F48-2797-E84B-A9B5-7B97BB21901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390" r="14837" b="-15"/>
          <a:stretch/>
        </p:blipFill>
        <p:spPr>
          <a:xfrm>
            <a:off x="9484490" y="2271253"/>
            <a:ext cx="1995080" cy="2819398"/>
          </a:xfrm>
          <a:prstGeom prst="rect">
            <a:avLst/>
          </a:prstGeom>
          <a:effectLst>
            <a:outerShdw blurRad="50800" dist="38100" dir="5400000" algn="t" rotWithShape="0">
              <a:prstClr val="black">
                <a:alpha val="43000"/>
              </a:prstClr>
            </a:outerShdw>
          </a:effectLst>
        </p:spPr>
      </p:pic>
      <p:sp>
        <p:nvSpPr>
          <p:cNvPr id="21" name="Rectangle 20">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Content Placeholder 2">
            <a:extLst>
              <a:ext uri="{FF2B5EF4-FFF2-40B4-BE49-F238E27FC236}">
                <a16:creationId xmlns:a16="http://schemas.microsoft.com/office/drawing/2014/main" id="{6D9D0A2E-1E75-7948-9069-9209CBF57724}"/>
              </a:ext>
            </a:extLst>
          </p:cNvPr>
          <p:cNvSpPr>
            <a:spLocks noGrp="1"/>
          </p:cNvSpPr>
          <p:nvPr>
            <p:ph idx="1"/>
          </p:nvPr>
        </p:nvSpPr>
        <p:spPr>
          <a:xfrm>
            <a:off x="647700" y="1778000"/>
            <a:ext cx="8420100" cy="5080000"/>
          </a:xfrm>
        </p:spPr>
        <p:txBody>
          <a:bodyPr>
            <a:normAutofit/>
          </a:bodyPr>
          <a:lstStyle/>
          <a:p>
            <a:pPr>
              <a:lnSpc>
                <a:spcPct val="90000"/>
              </a:lnSpc>
              <a:buFont typeface="+mj-lt"/>
              <a:buAutoNum type="arabicPeriod"/>
            </a:pPr>
            <a:r>
              <a:rPr lang="en-GB" sz="1600" dirty="0"/>
              <a:t>An Englishman, a Scotsman and an Irishman walk into a bar. The Englishman wanted to go so they all had to leave. #</a:t>
            </a:r>
            <a:r>
              <a:rPr lang="en-GB" sz="1600" dirty="0" err="1"/>
              <a:t>Brexitjokes</a:t>
            </a:r>
            <a:r>
              <a:rPr lang="en-GB" sz="1600" dirty="0"/>
              <a:t>"</a:t>
            </a:r>
          </a:p>
          <a:p>
            <a:pPr>
              <a:lnSpc>
                <a:spcPct val="90000"/>
              </a:lnSpc>
              <a:buFont typeface="+mj-lt"/>
              <a:buAutoNum type="arabicPeriod"/>
            </a:pPr>
            <a:r>
              <a:rPr lang="en-GB" sz="1600" dirty="0"/>
              <a:t>Why do we need any colour passport? We should just be able to shout, “British! Less of your nonsense!” and stroll straight through.</a:t>
            </a:r>
          </a:p>
          <a:p>
            <a:pPr>
              <a:lnSpc>
                <a:spcPct val="90000"/>
              </a:lnSpc>
              <a:buFont typeface="+mj-lt"/>
              <a:buAutoNum type="arabicPeriod"/>
            </a:pPr>
            <a:r>
              <a:rPr lang="en-GB" sz="1600" dirty="0"/>
              <a:t>Q: With Britain leaving the EU how much space was created? A: Exactly 1GB"</a:t>
            </a:r>
          </a:p>
          <a:p>
            <a:pPr>
              <a:lnSpc>
                <a:spcPct val="90000"/>
              </a:lnSpc>
              <a:buFont typeface="+mj-lt"/>
              <a:buAutoNum type="arabicPeriod"/>
            </a:pPr>
            <a:r>
              <a:rPr lang="en-GB" sz="1600" dirty="0"/>
              <a:t>VOTERS: we want to give a boat a ridiculous name UK: no VOTERS: we want to break up the EU and trash the world economy UK: fine"</a:t>
            </a:r>
          </a:p>
          <a:p>
            <a:pPr>
              <a:lnSpc>
                <a:spcPct val="90000"/>
              </a:lnSpc>
              <a:buFont typeface="+mj-lt"/>
              <a:buAutoNum type="arabicPeriod"/>
            </a:pPr>
            <a:r>
              <a:rPr lang="en-GB" sz="1600" dirty="0"/>
              <a:t>#</a:t>
            </a:r>
            <a:r>
              <a:rPr lang="en-GB" sz="1600" dirty="0" err="1"/>
              <a:t>BrexitJokes</a:t>
            </a:r>
            <a:r>
              <a:rPr lang="en-GB" sz="1600" dirty="0"/>
              <a:t> How did the Brexit chicken cross the road? "I never said there was a road. Or a chicken".</a:t>
            </a:r>
          </a:p>
          <a:p>
            <a:pPr>
              <a:lnSpc>
                <a:spcPct val="90000"/>
              </a:lnSpc>
              <a:buFont typeface="+mj-lt"/>
              <a:buAutoNum type="arabicPeriod"/>
            </a:pPr>
            <a:r>
              <a:rPr lang="en-GB" sz="1600" dirty="0"/>
              <a:t>After #</a:t>
            </a:r>
            <a:r>
              <a:rPr lang="en-GB" sz="1600" dirty="0" err="1"/>
              <a:t>brexit</a:t>
            </a:r>
            <a:r>
              <a:rPr lang="en-GB" sz="1600" dirty="0"/>
              <a:t>, when rapper 50 cent performs in GBR he'll appear as 10.00 pounds. #</a:t>
            </a:r>
            <a:r>
              <a:rPr lang="en-GB" sz="1600" dirty="0" err="1"/>
              <a:t>brexitjokes</a:t>
            </a:r>
            <a:endParaRPr lang="en-GB" sz="1600" dirty="0"/>
          </a:p>
          <a:p>
            <a:pPr>
              <a:lnSpc>
                <a:spcPct val="90000"/>
              </a:lnSpc>
              <a:buFont typeface="+mj-lt"/>
              <a:buAutoNum type="arabicPeriod"/>
            </a:pPr>
            <a:r>
              <a:rPr lang="en-GB" sz="1600" dirty="0"/>
              <a:t>I long for the simpler days when #Brexit was just a term for leaving brunch early.</a:t>
            </a:r>
          </a:p>
          <a:p>
            <a:pPr>
              <a:lnSpc>
                <a:spcPct val="90000"/>
              </a:lnSpc>
              <a:buFont typeface="+mj-lt"/>
              <a:buAutoNum type="arabicPeriod"/>
            </a:pPr>
            <a:r>
              <a:rPr lang="en-GB" sz="1600" dirty="0"/>
              <a:t>Say goodbye to croissants, people. Delicious croissants. We're stuck with crumpets FOREVER.</a:t>
            </a:r>
          </a:p>
          <a:p>
            <a:pPr>
              <a:lnSpc>
                <a:spcPct val="90000"/>
              </a:lnSpc>
              <a:buFont typeface="+mj-lt"/>
              <a:buAutoNum type="arabicPeriod"/>
            </a:pPr>
            <a:r>
              <a:rPr lang="en-GB" sz="1600" dirty="0"/>
              <a:t>Hello, I am from Britain, you know, the one that got tricked by a bus"</a:t>
            </a:r>
          </a:p>
          <a:p>
            <a:pPr>
              <a:lnSpc>
                <a:spcPct val="90000"/>
              </a:lnSpc>
              <a:buFont typeface="+mj-lt"/>
              <a:buAutoNum type="arabicPeriod"/>
            </a:pPr>
            <a:r>
              <a:rPr lang="en-GB" sz="1600" dirty="0"/>
              <a:t>How many Brexiteers does it take to change a light bulb? None, they are all walked out because they didn’t like the way the electrician did it.</a:t>
            </a:r>
          </a:p>
          <a:p>
            <a:pPr>
              <a:lnSpc>
                <a:spcPct val="90000"/>
              </a:lnSpc>
            </a:pPr>
            <a:endParaRPr lang="en-GB" sz="1600" dirty="0"/>
          </a:p>
        </p:txBody>
      </p:sp>
    </p:spTree>
    <p:extLst>
      <p:ext uri="{BB962C8B-B14F-4D97-AF65-F5344CB8AC3E}">
        <p14:creationId xmlns:p14="http://schemas.microsoft.com/office/powerpoint/2010/main" val="319609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Elo Ranking </a:t>
            </a:r>
          </a:p>
        </p:txBody>
      </p:sp>
      <p:pic>
        <p:nvPicPr>
          <p:cNvPr id="6" name="Content Placeholder 5" descr="Diagram&#10;&#10;Description automatically generated with medium confidence">
            <a:extLst>
              <a:ext uri="{FF2B5EF4-FFF2-40B4-BE49-F238E27FC236}">
                <a16:creationId xmlns:a16="http://schemas.microsoft.com/office/drawing/2014/main" id="{B51FD816-4BC2-AD43-8250-F43536F934D2}"/>
              </a:ext>
            </a:extLst>
          </p:cNvPr>
          <p:cNvPicPr>
            <a:picLocks noGrp="1" noChangeAspect="1"/>
          </p:cNvPicPr>
          <p:nvPr>
            <p:ph idx="1"/>
          </p:nvPr>
        </p:nvPicPr>
        <p:blipFill>
          <a:blip r:embed="rId2"/>
          <a:stretch>
            <a:fillRect/>
          </a:stretch>
        </p:blipFill>
        <p:spPr>
          <a:xfrm>
            <a:off x="5706189" y="2121149"/>
            <a:ext cx="4737100" cy="762000"/>
          </a:xfrm>
        </p:spPr>
      </p:pic>
      <p:pic>
        <p:nvPicPr>
          <p:cNvPr id="8" name="Picture 7">
            <a:extLst>
              <a:ext uri="{FF2B5EF4-FFF2-40B4-BE49-F238E27FC236}">
                <a16:creationId xmlns:a16="http://schemas.microsoft.com/office/drawing/2014/main" id="{1071FC9F-B3BD-274A-84D3-A12548DB2DAE}"/>
              </a:ext>
            </a:extLst>
          </p:cNvPr>
          <p:cNvPicPr>
            <a:picLocks noChangeAspect="1"/>
          </p:cNvPicPr>
          <p:nvPr/>
        </p:nvPicPr>
        <p:blipFill>
          <a:blip r:embed="rId3"/>
          <a:stretch>
            <a:fillRect/>
          </a:stretch>
        </p:blipFill>
        <p:spPr>
          <a:xfrm>
            <a:off x="4930784" y="4136921"/>
            <a:ext cx="6705600" cy="622300"/>
          </a:xfrm>
          <a:prstGeom prst="rect">
            <a:avLst/>
          </a:prstGeom>
        </p:spPr>
      </p:pic>
      <p:sp>
        <p:nvSpPr>
          <p:cNvPr id="5" name="Content Placeholder 2">
            <a:extLst>
              <a:ext uri="{FF2B5EF4-FFF2-40B4-BE49-F238E27FC236}">
                <a16:creationId xmlns:a16="http://schemas.microsoft.com/office/drawing/2014/main" id="{EDF531C5-8822-F64C-893B-8D958D77002C}"/>
              </a:ext>
            </a:extLst>
          </p:cNvPr>
          <p:cNvSpPr txBox="1">
            <a:spLocks/>
          </p:cNvSpPr>
          <p:nvPr/>
        </p:nvSpPr>
        <p:spPr>
          <a:xfrm>
            <a:off x="646111" y="2121149"/>
            <a:ext cx="4099278" cy="428413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nSpc>
                <a:spcPct val="90000"/>
              </a:lnSpc>
              <a:buFont typeface="+mj-lt"/>
              <a:buAutoNum type="arabicPeriod"/>
            </a:pPr>
            <a:r>
              <a:rPr lang="en-GB" sz="1600" dirty="0"/>
              <a:t>The first step looks into the probability that A win (This is the expected score)</a:t>
            </a:r>
          </a:p>
          <a:p>
            <a:pPr>
              <a:lnSpc>
                <a:spcPct val="90000"/>
              </a:lnSpc>
              <a:buFont typeface="+mj-lt"/>
              <a:buAutoNum type="arabicPeriod"/>
            </a:pPr>
            <a:endParaRPr lang="en-GB" sz="1600" dirty="0"/>
          </a:p>
          <a:p>
            <a:pPr>
              <a:lnSpc>
                <a:spcPct val="90000"/>
              </a:lnSpc>
              <a:buFont typeface="+mj-lt"/>
              <a:buAutoNum type="arabicPeriod"/>
            </a:pPr>
            <a:r>
              <a:rPr lang="en-GB" sz="1600" dirty="0"/>
              <a:t>This generates the new Elo ranking score.</a:t>
            </a:r>
          </a:p>
          <a:p>
            <a:pPr lvl="1">
              <a:lnSpc>
                <a:spcPct val="90000"/>
              </a:lnSpc>
              <a:buFont typeface="Arial" panose="020B0604020202020204" pitchFamily="34" charset="0"/>
              <a:buChar char="•"/>
            </a:pPr>
            <a:r>
              <a:rPr lang="en-GB" sz="1400" dirty="0"/>
              <a:t>Rating = the players current Elo score</a:t>
            </a:r>
          </a:p>
          <a:p>
            <a:pPr lvl="1">
              <a:lnSpc>
                <a:spcPct val="90000"/>
              </a:lnSpc>
              <a:buFont typeface="Arial" panose="020B0604020202020204" pitchFamily="34" charset="0"/>
              <a:buChar char="•"/>
            </a:pPr>
            <a:r>
              <a:rPr lang="en-GB" sz="1400" dirty="0"/>
              <a:t>If a player wins the score = 1</a:t>
            </a:r>
          </a:p>
          <a:p>
            <a:pPr lvl="1">
              <a:lnSpc>
                <a:spcPct val="90000"/>
              </a:lnSpc>
              <a:buFont typeface="Arial" panose="020B0604020202020204" pitchFamily="34" charset="0"/>
              <a:buChar char="•"/>
            </a:pPr>
            <a:r>
              <a:rPr lang="en-GB" sz="1400" dirty="0"/>
              <a:t>If a player loses the score = 0</a:t>
            </a:r>
          </a:p>
          <a:p>
            <a:pPr>
              <a:lnSpc>
                <a:spcPct val="90000"/>
              </a:lnSpc>
            </a:pPr>
            <a:endParaRPr lang="en-GB" sz="1600" dirty="0"/>
          </a:p>
        </p:txBody>
      </p:sp>
    </p:spTree>
    <p:extLst>
      <p:ext uri="{BB962C8B-B14F-4D97-AF65-F5344CB8AC3E}">
        <p14:creationId xmlns:p14="http://schemas.microsoft.com/office/powerpoint/2010/main" val="2619881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F8A1-C241-9D4E-A538-7DCE56B60D28}"/>
              </a:ext>
            </a:extLst>
          </p:cNvPr>
          <p:cNvSpPr>
            <a:spLocks noGrp="1"/>
          </p:cNvSpPr>
          <p:nvPr>
            <p:ph type="title"/>
          </p:nvPr>
        </p:nvSpPr>
        <p:spPr/>
        <p:txBody>
          <a:bodyPr/>
          <a:lstStyle/>
          <a:p>
            <a:r>
              <a:rPr lang="en-GB" dirty="0"/>
              <a:t>Stakeholders &amp; Academic Team</a:t>
            </a:r>
          </a:p>
        </p:txBody>
      </p:sp>
      <p:pic>
        <p:nvPicPr>
          <p:cNvPr id="1026" name="Picture 2" descr="Professor Tom Crick - Swansea University">
            <a:extLst>
              <a:ext uri="{FF2B5EF4-FFF2-40B4-BE49-F238E27FC236}">
                <a16:creationId xmlns:a16="http://schemas.microsoft.com/office/drawing/2014/main" id="{CF9EB872-6D57-A743-9060-FFF6EACD6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838" y="1745348"/>
            <a:ext cx="2204499" cy="2525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ma A. M. Rahat | Publons">
            <a:extLst>
              <a:ext uri="{FF2B5EF4-FFF2-40B4-BE49-F238E27FC236}">
                <a16:creationId xmlns:a16="http://schemas.microsoft.com/office/drawing/2014/main" id="{13E14F79-3A83-024B-9BC8-DF762FE63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72" y="1720654"/>
            <a:ext cx="2525988" cy="25259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elsh Crucible: Stephen Lindsay">
            <a:extLst>
              <a:ext uri="{FF2B5EF4-FFF2-40B4-BE49-F238E27FC236}">
                <a16:creationId xmlns:a16="http://schemas.microsoft.com/office/drawing/2014/main" id="{F274FCA9-174A-6D4A-817D-4400B1593F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016" y="1733001"/>
            <a:ext cx="1693812" cy="25506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DSM - BESA">
            <a:extLst>
              <a:ext uri="{FF2B5EF4-FFF2-40B4-BE49-F238E27FC236}">
                <a16:creationId xmlns:a16="http://schemas.microsoft.com/office/drawing/2014/main" id="{F2A4FA7E-D57A-634A-9430-439E7D310F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056" y="4859980"/>
            <a:ext cx="4263887" cy="1407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03A2BF-B71C-9B47-93FF-9E4EDE1E8EAE}"/>
              </a:ext>
            </a:extLst>
          </p:cNvPr>
          <p:cNvSpPr txBox="1"/>
          <p:nvPr/>
        </p:nvSpPr>
        <p:spPr>
          <a:xfrm>
            <a:off x="1048586" y="4350745"/>
            <a:ext cx="2355574" cy="369332"/>
          </a:xfrm>
          <a:prstGeom prst="rect">
            <a:avLst/>
          </a:prstGeom>
          <a:noFill/>
        </p:spPr>
        <p:txBody>
          <a:bodyPr wrap="square" rtlCol="0">
            <a:spAutoFit/>
          </a:bodyPr>
          <a:lstStyle/>
          <a:p>
            <a:r>
              <a:rPr lang="en-GB" dirty="0"/>
              <a:t>Alma </a:t>
            </a:r>
            <a:r>
              <a:rPr lang="en-GB" dirty="0" err="1"/>
              <a:t>Rahat</a:t>
            </a:r>
            <a:r>
              <a:rPr lang="en-GB" dirty="0"/>
              <a:t> (Lead)</a:t>
            </a:r>
          </a:p>
        </p:txBody>
      </p:sp>
      <p:sp>
        <p:nvSpPr>
          <p:cNvPr id="9" name="TextBox 8">
            <a:extLst>
              <a:ext uri="{FF2B5EF4-FFF2-40B4-BE49-F238E27FC236}">
                <a16:creationId xmlns:a16="http://schemas.microsoft.com/office/drawing/2014/main" id="{CDE4A52E-7380-054D-8F6F-3BFD464C1BA6}"/>
              </a:ext>
            </a:extLst>
          </p:cNvPr>
          <p:cNvSpPr txBox="1"/>
          <p:nvPr/>
        </p:nvSpPr>
        <p:spPr>
          <a:xfrm>
            <a:off x="5795476" y="4318763"/>
            <a:ext cx="1818861" cy="369332"/>
          </a:xfrm>
          <a:prstGeom prst="rect">
            <a:avLst/>
          </a:prstGeom>
          <a:noFill/>
        </p:spPr>
        <p:txBody>
          <a:bodyPr wrap="square" rtlCol="0">
            <a:spAutoFit/>
          </a:bodyPr>
          <a:lstStyle/>
          <a:p>
            <a:r>
              <a:rPr lang="en-GB" dirty="0"/>
              <a:t>Tom Crick</a:t>
            </a:r>
          </a:p>
        </p:txBody>
      </p:sp>
      <p:sp>
        <p:nvSpPr>
          <p:cNvPr id="10" name="TextBox 9">
            <a:extLst>
              <a:ext uri="{FF2B5EF4-FFF2-40B4-BE49-F238E27FC236}">
                <a16:creationId xmlns:a16="http://schemas.microsoft.com/office/drawing/2014/main" id="{3E44420D-150B-CB42-BE58-20ECB3B5043D}"/>
              </a:ext>
            </a:extLst>
          </p:cNvPr>
          <p:cNvSpPr txBox="1"/>
          <p:nvPr/>
        </p:nvSpPr>
        <p:spPr>
          <a:xfrm>
            <a:off x="9441111" y="4350745"/>
            <a:ext cx="2197610" cy="369332"/>
          </a:xfrm>
          <a:prstGeom prst="rect">
            <a:avLst/>
          </a:prstGeom>
          <a:noFill/>
        </p:spPr>
        <p:txBody>
          <a:bodyPr wrap="square" rtlCol="0">
            <a:spAutoFit/>
          </a:bodyPr>
          <a:lstStyle/>
          <a:p>
            <a:r>
              <a:rPr lang="en-GB" dirty="0"/>
              <a:t>Stephen Lindsay</a:t>
            </a:r>
          </a:p>
        </p:txBody>
      </p:sp>
      <p:sp>
        <p:nvSpPr>
          <p:cNvPr id="11" name="TextBox 10">
            <a:extLst>
              <a:ext uri="{FF2B5EF4-FFF2-40B4-BE49-F238E27FC236}">
                <a16:creationId xmlns:a16="http://schemas.microsoft.com/office/drawing/2014/main" id="{6E28167E-46E6-324E-8237-68BF1D0EBB3F}"/>
              </a:ext>
            </a:extLst>
          </p:cNvPr>
          <p:cNvSpPr txBox="1"/>
          <p:nvPr/>
        </p:nvSpPr>
        <p:spPr>
          <a:xfrm>
            <a:off x="4882114" y="6267951"/>
            <a:ext cx="2427769" cy="369332"/>
          </a:xfrm>
          <a:prstGeom prst="rect">
            <a:avLst/>
          </a:prstGeom>
          <a:noFill/>
        </p:spPr>
        <p:txBody>
          <a:bodyPr wrap="square" rtlCol="0">
            <a:spAutoFit/>
          </a:bodyPr>
          <a:lstStyle/>
          <a:p>
            <a:r>
              <a:rPr lang="en-GB" dirty="0"/>
              <a:t>CDSM (Stakeholder)</a:t>
            </a:r>
          </a:p>
        </p:txBody>
      </p:sp>
    </p:spTree>
    <p:extLst>
      <p:ext uri="{BB962C8B-B14F-4D97-AF65-F5344CB8AC3E}">
        <p14:creationId xmlns:p14="http://schemas.microsoft.com/office/powerpoint/2010/main" val="1529708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T-rating</a:t>
            </a:r>
          </a:p>
        </p:txBody>
      </p:sp>
      <p:pic>
        <p:nvPicPr>
          <p:cNvPr id="6" name="Content Placeholder 5" descr="Graphical user interface, text, application&#10;&#10;Description automatically generated">
            <a:extLst>
              <a:ext uri="{FF2B5EF4-FFF2-40B4-BE49-F238E27FC236}">
                <a16:creationId xmlns:a16="http://schemas.microsoft.com/office/drawing/2014/main" id="{AEEF7CCB-F0F2-5B4E-83C2-599475F90459}"/>
              </a:ext>
            </a:extLst>
          </p:cNvPr>
          <p:cNvPicPr>
            <a:picLocks noGrp="1" noChangeAspect="1"/>
          </p:cNvPicPr>
          <p:nvPr>
            <p:ph idx="1"/>
          </p:nvPr>
        </p:nvPicPr>
        <p:blipFill>
          <a:blip r:embed="rId3"/>
          <a:stretch>
            <a:fillRect/>
          </a:stretch>
        </p:blipFill>
        <p:spPr>
          <a:xfrm>
            <a:off x="2844006" y="3233737"/>
            <a:ext cx="4775200" cy="1308100"/>
          </a:xfrm>
        </p:spPr>
      </p:pic>
      <p:pic>
        <p:nvPicPr>
          <p:cNvPr id="5" name="Picture 4" descr="Logo&#10;&#10;Description automatically generated">
            <a:extLst>
              <a:ext uri="{FF2B5EF4-FFF2-40B4-BE49-F238E27FC236}">
                <a16:creationId xmlns:a16="http://schemas.microsoft.com/office/drawing/2014/main" id="{9B4A8F48-2797-E84B-A9B5-7B97BB21901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247700" y="3034990"/>
            <a:ext cx="1681976" cy="1681976"/>
          </a:xfrm>
          <a:prstGeom prst="rect">
            <a:avLst/>
          </a:prstGeom>
        </p:spPr>
      </p:pic>
    </p:spTree>
    <p:extLst>
      <p:ext uri="{BB962C8B-B14F-4D97-AF65-F5344CB8AC3E}">
        <p14:creationId xmlns:p14="http://schemas.microsoft.com/office/powerpoint/2010/main" val="3515128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0485-6D45-FE48-98DB-C1C412BB6E59}"/>
              </a:ext>
            </a:extLst>
          </p:cNvPr>
          <p:cNvSpPr>
            <a:spLocks noGrp="1"/>
          </p:cNvSpPr>
          <p:nvPr>
            <p:ph type="title"/>
          </p:nvPr>
        </p:nvSpPr>
        <p:spPr/>
        <p:txBody>
          <a:bodyPr/>
          <a:lstStyle/>
          <a:p>
            <a:r>
              <a:rPr lang="en-GB" dirty="0"/>
              <a:t>Methodology – NLP Techniques</a:t>
            </a:r>
          </a:p>
        </p:txBody>
      </p:sp>
      <p:sp>
        <p:nvSpPr>
          <p:cNvPr id="3" name="Content Placeholder 2">
            <a:extLst>
              <a:ext uri="{FF2B5EF4-FFF2-40B4-BE49-F238E27FC236}">
                <a16:creationId xmlns:a16="http://schemas.microsoft.com/office/drawing/2014/main" id="{6D9D0A2E-1E75-7948-9069-9209CBF57724}"/>
              </a:ext>
            </a:extLst>
          </p:cNvPr>
          <p:cNvSpPr>
            <a:spLocks noGrp="1"/>
          </p:cNvSpPr>
          <p:nvPr>
            <p:ph idx="1"/>
          </p:nvPr>
        </p:nvSpPr>
        <p:spPr>
          <a:xfrm>
            <a:off x="412596" y="1527718"/>
            <a:ext cx="9637258" cy="4720682"/>
          </a:xfrm>
        </p:spPr>
        <p:txBody>
          <a:bodyPr>
            <a:normAutofit/>
          </a:bodyPr>
          <a:lstStyle/>
          <a:p>
            <a:pPr marL="0" indent="0">
              <a:buNone/>
            </a:pPr>
            <a:r>
              <a:rPr lang="en-GB" dirty="0"/>
              <a:t>Information Extraction</a:t>
            </a:r>
          </a:p>
          <a:p>
            <a:r>
              <a:rPr lang="en-GB" dirty="0"/>
              <a:t>Part of Speech (POS) Tagging</a:t>
            </a:r>
          </a:p>
          <a:p>
            <a:r>
              <a:rPr lang="en-GB" dirty="0"/>
              <a:t>Named Entity Recognition (NER)</a:t>
            </a:r>
          </a:p>
          <a:p>
            <a:r>
              <a:rPr lang="en-GB" dirty="0"/>
              <a:t>Feature Extraction</a:t>
            </a:r>
          </a:p>
          <a:p>
            <a:r>
              <a:rPr lang="en-GB" dirty="0"/>
              <a:t>Sentiment Analysis</a:t>
            </a:r>
          </a:p>
          <a:p>
            <a:r>
              <a:rPr lang="en-GB" dirty="0"/>
              <a:t>Text Similarity</a:t>
            </a:r>
          </a:p>
          <a:p>
            <a:r>
              <a:rPr lang="en-GB" dirty="0"/>
              <a:t>Utterance Pattern Matching</a:t>
            </a:r>
          </a:p>
          <a:p>
            <a:r>
              <a:rPr lang="en-GB" dirty="0"/>
              <a:t>Finding Word Sequence Patterns</a:t>
            </a:r>
          </a:p>
          <a:p>
            <a:r>
              <a:rPr lang="en-GB" dirty="0"/>
              <a:t>Key Phrases</a:t>
            </a:r>
          </a:p>
        </p:txBody>
      </p:sp>
      <p:pic>
        <p:nvPicPr>
          <p:cNvPr id="6" name="Picture 5" descr="A picture containing text, sign&#10;&#10;Description automatically generated">
            <a:extLst>
              <a:ext uri="{FF2B5EF4-FFF2-40B4-BE49-F238E27FC236}">
                <a16:creationId xmlns:a16="http://schemas.microsoft.com/office/drawing/2014/main" id="{BFBC0004-507A-7849-B082-2FE0DD6BA44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54448" y="2737803"/>
            <a:ext cx="3402552" cy="2266950"/>
          </a:xfrm>
          <a:prstGeom prst="rect">
            <a:avLst/>
          </a:prstGeom>
        </p:spPr>
      </p:pic>
    </p:spTree>
    <p:extLst>
      <p:ext uri="{BB962C8B-B14F-4D97-AF65-F5344CB8AC3E}">
        <p14:creationId xmlns:p14="http://schemas.microsoft.com/office/powerpoint/2010/main" val="23553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388252748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81258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45B9-F022-C445-AADC-50AC76621079}"/>
              </a:ext>
            </a:extLst>
          </p:cNvPr>
          <p:cNvSpPr>
            <a:spLocks noGrp="1"/>
          </p:cNvSpPr>
          <p:nvPr>
            <p:ph type="title"/>
          </p:nvPr>
        </p:nvSpPr>
        <p:spPr/>
        <p:txBody>
          <a:bodyPr/>
          <a:lstStyle/>
          <a:p>
            <a:r>
              <a:rPr lang="en-GB" dirty="0"/>
              <a:t>Demonstration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6FEB5CD4-E151-7D45-8EF2-6221733858F9}"/>
              </a:ext>
            </a:extLst>
          </p:cNvPr>
          <p:cNvPicPr>
            <a:picLocks noGrp="1" noChangeAspect="1"/>
          </p:cNvPicPr>
          <p:nvPr>
            <p:ph idx="1"/>
          </p:nvPr>
        </p:nvPicPr>
        <p:blipFill>
          <a:blip r:embed="rId3"/>
          <a:stretch>
            <a:fillRect/>
          </a:stretch>
        </p:blipFill>
        <p:spPr>
          <a:xfrm>
            <a:off x="1510506" y="1754464"/>
            <a:ext cx="4700451" cy="4195762"/>
          </a:xfrm>
        </p:spPr>
      </p:pic>
      <p:pic>
        <p:nvPicPr>
          <p:cNvPr id="4102" name="Picture 6" descr="Installing Jupyter Notebook. please refer to this article if you… | by  Chinmay s yalameli | Medium">
            <a:extLst>
              <a:ext uri="{FF2B5EF4-FFF2-40B4-BE49-F238E27FC236}">
                <a16:creationId xmlns:a16="http://schemas.microsoft.com/office/drawing/2014/main" id="{D75F1295-F5F1-D44F-AB2F-E6F33FACDE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681" b="21143"/>
          <a:stretch/>
        </p:blipFill>
        <p:spPr bwMode="auto">
          <a:xfrm>
            <a:off x="7678932" y="2418521"/>
            <a:ext cx="2657763" cy="2167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C4AA01-DA55-CB46-9806-02921E0E57B1}"/>
              </a:ext>
            </a:extLst>
          </p:cNvPr>
          <p:cNvSpPr txBox="1"/>
          <p:nvPr/>
        </p:nvSpPr>
        <p:spPr>
          <a:xfrm>
            <a:off x="1740383" y="5950226"/>
            <a:ext cx="4240695" cy="261610"/>
          </a:xfrm>
          <a:prstGeom prst="rect">
            <a:avLst/>
          </a:prstGeom>
          <a:noFill/>
        </p:spPr>
        <p:txBody>
          <a:bodyPr wrap="square" rtlCol="0">
            <a:spAutoFit/>
          </a:bodyPr>
          <a:lstStyle/>
          <a:p>
            <a:r>
              <a:rPr lang="en-GB" sz="1100" dirty="0">
                <a:hlinkClick r:id="rId5"/>
              </a:rPr>
              <a:t>https://comparative-judgement-web-app.herokuapp.com/</a:t>
            </a:r>
            <a:endParaRPr lang="en-GB" sz="1100" dirty="0"/>
          </a:p>
        </p:txBody>
      </p:sp>
    </p:spTree>
    <p:extLst>
      <p:ext uri="{BB962C8B-B14F-4D97-AF65-F5344CB8AC3E}">
        <p14:creationId xmlns:p14="http://schemas.microsoft.com/office/powerpoint/2010/main" val="2111587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8206157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89585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a:xfrm>
            <a:off x="648930" y="629266"/>
            <a:ext cx="5616217" cy="1622321"/>
          </a:xfrm>
        </p:spPr>
        <p:txBody>
          <a:bodyPr>
            <a:normAutofit/>
          </a:bodyPr>
          <a:lstStyle/>
          <a:p>
            <a:r>
              <a:rPr lang="en-GB">
                <a:solidFill>
                  <a:srgbClr val="EBEBEB"/>
                </a:solidFill>
              </a:rPr>
              <a:t>Results</a:t>
            </a:r>
          </a:p>
        </p:txBody>
      </p:sp>
      <p:sp>
        <p:nvSpPr>
          <p:cNvPr id="1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4"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Chart, histogram&#10;&#10;Description automatically generated">
            <a:extLst>
              <a:ext uri="{FF2B5EF4-FFF2-40B4-BE49-F238E27FC236}">
                <a16:creationId xmlns:a16="http://schemas.microsoft.com/office/drawing/2014/main" id="{9F7B4895-4FED-AA45-81E3-8AF74EFBFDE6}"/>
              </a:ext>
            </a:extLst>
          </p:cNvPr>
          <p:cNvPicPr>
            <a:picLocks noChangeAspect="1"/>
          </p:cNvPicPr>
          <p:nvPr/>
        </p:nvPicPr>
        <p:blipFill>
          <a:blip r:embed="rId2"/>
          <a:stretch>
            <a:fillRect/>
          </a:stretch>
        </p:blipFill>
        <p:spPr>
          <a:xfrm>
            <a:off x="7563742" y="1692663"/>
            <a:ext cx="3980139" cy="3472670"/>
          </a:xfrm>
          <a:prstGeom prst="rect">
            <a:avLst/>
          </a:prstGeom>
          <a:effectLst/>
        </p:spPr>
      </p:pic>
      <p:sp>
        <p:nvSpPr>
          <p:cNvPr id="16"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8931" y="2438400"/>
            <a:ext cx="5616216" cy="3785419"/>
          </a:xfrm>
        </p:spPr>
        <p:txBody>
          <a:bodyPr>
            <a:normAutofit/>
          </a:bodyPr>
          <a:lstStyle/>
          <a:p>
            <a:r>
              <a:rPr lang="en-GB" dirty="0">
                <a:solidFill>
                  <a:srgbClr val="FFFFFF"/>
                </a:solidFill>
              </a:rPr>
              <a:t>40 users took part</a:t>
            </a:r>
          </a:p>
          <a:p>
            <a:r>
              <a:rPr lang="en-GB" dirty="0">
                <a:solidFill>
                  <a:srgbClr val="FFFFFF"/>
                </a:solidFill>
              </a:rPr>
              <a:t>All the tweets were used</a:t>
            </a:r>
          </a:p>
          <a:p>
            <a:r>
              <a:rPr lang="en-GB" dirty="0">
                <a:solidFill>
                  <a:srgbClr val="FFFFFF"/>
                </a:solidFill>
              </a:rPr>
              <a:t>Tweet 1 vs Tweet 5 and Tweet 7 and 9 were the highest occurring tweet combinations</a:t>
            </a:r>
          </a:p>
          <a:p>
            <a:r>
              <a:rPr lang="en-GB" dirty="0">
                <a:solidFill>
                  <a:srgbClr val="FFFFFF"/>
                </a:solidFill>
              </a:rPr>
              <a:t>Tweet combination 6 &amp; 7 appeared the least</a:t>
            </a:r>
          </a:p>
        </p:txBody>
      </p:sp>
    </p:spTree>
    <p:extLst>
      <p:ext uri="{BB962C8B-B14F-4D97-AF65-F5344CB8AC3E}">
        <p14:creationId xmlns:p14="http://schemas.microsoft.com/office/powerpoint/2010/main" val="379138844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222044" y="1853248"/>
            <a:ext cx="5032708" cy="4195481"/>
          </a:xfrm>
        </p:spPr>
        <p:txBody>
          <a:bodyPr/>
          <a:lstStyle/>
          <a:p>
            <a:r>
              <a:rPr lang="en-GB" dirty="0"/>
              <a:t>10 tweet comparisons resulted in the same tweet winning 100%</a:t>
            </a:r>
          </a:p>
          <a:p>
            <a:r>
              <a:rPr lang="en-GB" dirty="0"/>
              <a:t>Tweet 4 beat Tweet 2 the most (6-1)</a:t>
            </a:r>
          </a:p>
          <a:p>
            <a:r>
              <a:rPr lang="en-GB" dirty="0"/>
              <a:t>Tweets 2, 5, 6, 7 &amp; 10 had moments where they didn’t win a certain tweet</a:t>
            </a:r>
          </a:p>
          <a:p>
            <a:r>
              <a:rPr lang="en-GB" dirty="0"/>
              <a:t> Tweets 2, 5, 6, 7 &amp; 10 didn’t win against two tweets</a:t>
            </a:r>
          </a:p>
        </p:txBody>
      </p:sp>
      <p:pic>
        <p:nvPicPr>
          <p:cNvPr id="6" name="Picture 5" descr="Chart, bar chart&#10;&#10;Description automatically generated with medium confidence">
            <a:extLst>
              <a:ext uri="{FF2B5EF4-FFF2-40B4-BE49-F238E27FC236}">
                <a16:creationId xmlns:a16="http://schemas.microsoft.com/office/drawing/2014/main" id="{281B9906-8D1D-E341-A9D9-5B0F22745565}"/>
              </a:ext>
            </a:extLst>
          </p:cNvPr>
          <p:cNvPicPr>
            <a:picLocks noChangeAspect="1"/>
          </p:cNvPicPr>
          <p:nvPr/>
        </p:nvPicPr>
        <p:blipFill rotWithShape="1">
          <a:blip r:embed="rId2"/>
          <a:srcRect l="2382" r="52824"/>
          <a:stretch/>
        </p:blipFill>
        <p:spPr>
          <a:xfrm>
            <a:off x="8484484" y="3578088"/>
            <a:ext cx="3485472" cy="3093688"/>
          </a:xfrm>
          <a:prstGeom prst="rect">
            <a:avLst/>
          </a:prstGeom>
        </p:spPr>
      </p:pic>
      <p:pic>
        <p:nvPicPr>
          <p:cNvPr id="5" name="Picture 4" descr="Chart, bar chart&#10;&#10;Description automatically generated with medium confidence">
            <a:extLst>
              <a:ext uri="{FF2B5EF4-FFF2-40B4-BE49-F238E27FC236}">
                <a16:creationId xmlns:a16="http://schemas.microsoft.com/office/drawing/2014/main" id="{7DCA110C-A82B-AE45-BAC8-F0F72C7400B7}"/>
              </a:ext>
            </a:extLst>
          </p:cNvPr>
          <p:cNvPicPr>
            <a:picLocks noChangeAspect="1"/>
          </p:cNvPicPr>
          <p:nvPr/>
        </p:nvPicPr>
        <p:blipFill rotWithShape="1">
          <a:blip r:embed="rId2"/>
          <a:srcRect l="54490"/>
          <a:stretch/>
        </p:blipFill>
        <p:spPr>
          <a:xfrm>
            <a:off x="5588000" y="899184"/>
            <a:ext cx="3286539" cy="2871197"/>
          </a:xfrm>
          <a:prstGeom prst="rect">
            <a:avLst/>
          </a:prstGeom>
        </p:spPr>
      </p:pic>
    </p:spTree>
    <p:extLst>
      <p:ext uri="{BB962C8B-B14F-4D97-AF65-F5344CB8AC3E}">
        <p14:creationId xmlns:p14="http://schemas.microsoft.com/office/powerpoint/2010/main" val="2288049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a:xfrm>
            <a:off x="643855" y="1447799"/>
            <a:ext cx="3108626" cy="1444752"/>
          </a:xfrm>
        </p:spPr>
        <p:txBody>
          <a:bodyPr anchor="b">
            <a:normAutofit/>
          </a:bodyPr>
          <a:lstStyle/>
          <a:p>
            <a:r>
              <a:rPr lang="en-GB" sz="3200">
                <a:solidFill>
                  <a:srgbClr val="EBEBEB"/>
                </a:solidFill>
              </a:rPr>
              <a:t>Results</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3855" y="3072385"/>
            <a:ext cx="3108057" cy="2947415"/>
          </a:xfrm>
        </p:spPr>
        <p:txBody>
          <a:bodyPr>
            <a:normAutofit/>
          </a:bodyPr>
          <a:lstStyle/>
          <a:p>
            <a:r>
              <a:rPr lang="en-GB" sz="1400" dirty="0">
                <a:solidFill>
                  <a:srgbClr val="FFFFFF"/>
                </a:solidFill>
              </a:rPr>
              <a:t>Positively correlated</a:t>
            </a:r>
          </a:p>
          <a:p>
            <a:r>
              <a:rPr lang="en-GB" sz="1400" dirty="0">
                <a:solidFill>
                  <a:srgbClr val="FFFFFF"/>
                </a:solidFill>
              </a:rPr>
              <a:t>Pearson's Score: 0.98391595 </a:t>
            </a:r>
          </a:p>
          <a:p>
            <a:endParaRPr lang="en-GB" sz="1400" dirty="0">
              <a:solidFill>
                <a:srgbClr val="FFFFFF"/>
              </a:solidFill>
            </a:endParaRPr>
          </a:p>
        </p:txBody>
      </p:sp>
      <p:pic>
        <p:nvPicPr>
          <p:cNvPr id="5" name="Picture 4" descr="Chart, scatter chart&#10;&#10;Description automatically generated">
            <a:extLst>
              <a:ext uri="{FF2B5EF4-FFF2-40B4-BE49-F238E27FC236}">
                <a16:creationId xmlns:a16="http://schemas.microsoft.com/office/drawing/2014/main" id="{DFB01151-1B20-3944-8BF3-C3251D7CE396}"/>
              </a:ext>
            </a:extLst>
          </p:cNvPr>
          <p:cNvPicPr>
            <a:picLocks noChangeAspect="1"/>
          </p:cNvPicPr>
          <p:nvPr/>
        </p:nvPicPr>
        <p:blipFill>
          <a:blip r:embed="rId2"/>
          <a:stretch>
            <a:fillRect/>
          </a:stretch>
        </p:blipFill>
        <p:spPr>
          <a:xfrm>
            <a:off x="5048451" y="1549571"/>
            <a:ext cx="6495847" cy="4368456"/>
          </a:xfrm>
          <a:prstGeom prst="rect">
            <a:avLst/>
          </a:prstGeom>
          <a:effectLst/>
        </p:spPr>
      </p:pic>
    </p:spTree>
    <p:extLst>
      <p:ext uri="{BB962C8B-B14F-4D97-AF65-F5344CB8AC3E}">
        <p14:creationId xmlns:p14="http://schemas.microsoft.com/office/powerpoint/2010/main" val="131080997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a:xfrm>
            <a:off x="648931" y="629266"/>
            <a:ext cx="4166510" cy="1622321"/>
          </a:xfrm>
        </p:spPr>
        <p:txBody>
          <a:bodyPr>
            <a:normAutofit/>
          </a:bodyPr>
          <a:lstStyle/>
          <a:p>
            <a:r>
              <a:rPr lang="en-GB">
                <a:solidFill>
                  <a:srgbClr val="EBEBEB"/>
                </a:solidFill>
              </a:rPr>
              <a:t>Results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6" name="Picture 5" descr="Chart, scatter chart&#10;&#10;Description automatically generated">
            <a:extLst>
              <a:ext uri="{FF2B5EF4-FFF2-40B4-BE49-F238E27FC236}">
                <a16:creationId xmlns:a16="http://schemas.microsoft.com/office/drawing/2014/main" id="{2BA9CD85-BF2B-3D4D-97B6-1225EBE0C693}"/>
              </a:ext>
            </a:extLst>
          </p:cNvPr>
          <p:cNvPicPr>
            <a:picLocks noChangeAspect="1"/>
          </p:cNvPicPr>
          <p:nvPr/>
        </p:nvPicPr>
        <p:blipFill>
          <a:blip r:embed="rId2"/>
          <a:stretch>
            <a:fillRect/>
          </a:stretch>
        </p:blipFill>
        <p:spPr>
          <a:xfrm>
            <a:off x="6093992" y="1378478"/>
            <a:ext cx="5449889" cy="4101040"/>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8931" y="2438400"/>
            <a:ext cx="4166509" cy="3785419"/>
          </a:xfrm>
        </p:spPr>
        <p:txBody>
          <a:bodyPr>
            <a:normAutofit/>
          </a:bodyPr>
          <a:lstStyle/>
          <a:p>
            <a:r>
              <a:rPr lang="en-GB">
                <a:solidFill>
                  <a:srgbClr val="EBEBEB"/>
                </a:solidFill>
              </a:rPr>
              <a:t>Elo: -0.14360792 </a:t>
            </a:r>
          </a:p>
          <a:p>
            <a:r>
              <a:rPr lang="en-GB">
                <a:solidFill>
                  <a:srgbClr val="EBEBEB"/>
                </a:solidFill>
              </a:rPr>
              <a:t>CJ: -0.09776676</a:t>
            </a:r>
          </a:p>
        </p:txBody>
      </p:sp>
    </p:spTree>
    <p:extLst>
      <p:ext uri="{BB962C8B-B14F-4D97-AF65-F5344CB8AC3E}">
        <p14:creationId xmlns:p14="http://schemas.microsoft.com/office/powerpoint/2010/main" val="64613237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6110" y="1499616"/>
            <a:ext cx="5852225" cy="4905666"/>
          </a:xfrm>
        </p:spPr>
        <p:txBody>
          <a:bodyPr>
            <a:normAutofit/>
          </a:bodyPr>
          <a:lstStyle/>
          <a:p>
            <a:r>
              <a:rPr lang="en-GB" dirty="0"/>
              <a:t>Elo and CJ ranking generated very similar results. </a:t>
            </a:r>
          </a:p>
          <a:p>
            <a:r>
              <a:rPr lang="en-GB" dirty="0"/>
              <a:t>Tweets coming in 6th, 7th, and 8th slightly vary in the results </a:t>
            </a:r>
          </a:p>
          <a:p>
            <a:r>
              <a:rPr lang="en-GB" dirty="0"/>
              <a:t>Elo against T-rating are very different:</a:t>
            </a:r>
          </a:p>
          <a:p>
            <a:pPr lvl="1"/>
            <a:r>
              <a:rPr lang="en-GB" dirty="0"/>
              <a:t>The tweet that came 1st in the T-rating came 4th in the Elo ranking</a:t>
            </a:r>
          </a:p>
          <a:p>
            <a:pPr lvl="1"/>
            <a:r>
              <a:rPr lang="en-GB" dirty="0"/>
              <a:t>1st in the Elo ranking came 8th in the T-rating </a:t>
            </a:r>
          </a:p>
          <a:p>
            <a:pPr lvl="1"/>
            <a:r>
              <a:rPr lang="en-GB" dirty="0"/>
              <a:t> 4 of the top 5 tweets in the T-rating were actually in the bottom five of the Elo ranking</a:t>
            </a:r>
          </a:p>
          <a:p>
            <a:r>
              <a:rPr lang="en-GB" dirty="0"/>
              <a:t> Elo was able to handle the element of random pairing well </a:t>
            </a:r>
          </a:p>
          <a:p>
            <a:pPr marL="457200" lvl="1" indent="0">
              <a:buNone/>
            </a:pPr>
            <a:endParaRPr lang="en-GB" dirty="0"/>
          </a:p>
          <a:p>
            <a:endParaRPr lang="en-GB" dirty="0"/>
          </a:p>
        </p:txBody>
      </p:sp>
      <p:pic>
        <p:nvPicPr>
          <p:cNvPr id="6" name="Picture 5" descr="Table&#10;&#10;Description automatically generated">
            <a:extLst>
              <a:ext uri="{FF2B5EF4-FFF2-40B4-BE49-F238E27FC236}">
                <a16:creationId xmlns:a16="http://schemas.microsoft.com/office/drawing/2014/main" id="{EEBC25A7-AE90-A44E-8B11-201B5C954ADF}"/>
              </a:ext>
            </a:extLst>
          </p:cNvPr>
          <p:cNvPicPr>
            <a:picLocks noChangeAspect="1"/>
          </p:cNvPicPr>
          <p:nvPr/>
        </p:nvPicPr>
        <p:blipFill>
          <a:blip r:embed="rId2"/>
          <a:stretch>
            <a:fillRect/>
          </a:stretch>
        </p:blipFill>
        <p:spPr>
          <a:xfrm>
            <a:off x="6950171" y="0"/>
            <a:ext cx="5241829" cy="6858000"/>
          </a:xfrm>
          <a:prstGeom prst="rect">
            <a:avLst/>
          </a:prstGeom>
        </p:spPr>
      </p:pic>
    </p:spTree>
    <p:extLst>
      <p:ext uri="{BB962C8B-B14F-4D97-AF65-F5344CB8AC3E}">
        <p14:creationId xmlns:p14="http://schemas.microsoft.com/office/powerpoint/2010/main" val="2129083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371334083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322946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36286" y="1853248"/>
            <a:ext cx="4389665" cy="4693856"/>
          </a:xfrm>
        </p:spPr>
        <p:txBody>
          <a:bodyPr>
            <a:normAutofit lnSpcReduction="10000"/>
          </a:bodyPr>
          <a:lstStyle/>
          <a:p>
            <a:pPr>
              <a:lnSpc>
                <a:spcPct val="90000"/>
              </a:lnSpc>
              <a:buFont typeface="Wingdings" pitchFamily="2" charset="2"/>
              <a:buChar char="Ø"/>
            </a:pPr>
            <a:r>
              <a:rPr lang="en-GB" dirty="0"/>
              <a:t>Q: With Britain leaving the EU how much space was created? </a:t>
            </a:r>
            <a:br>
              <a:rPr lang="en-GB" dirty="0"/>
            </a:br>
            <a:br>
              <a:rPr lang="en-GB" dirty="0"/>
            </a:br>
            <a:r>
              <a:rPr lang="en-GB" dirty="0"/>
              <a:t>A: Exactly 1GB”</a:t>
            </a:r>
          </a:p>
          <a:p>
            <a:pPr>
              <a:lnSpc>
                <a:spcPct val="90000"/>
              </a:lnSpc>
              <a:buFont typeface="+mj-lt"/>
              <a:buAutoNum type="arabicPeriod"/>
            </a:pPr>
            <a:endParaRPr lang="en-GB" dirty="0"/>
          </a:p>
          <a:p>
            <a:pPr>
              <a:lnSpc>
                <a:spcPct val="90000"/>
              </a:lnSpc>
              <a:buFont typeface="Wingdings" pitchFamily="2" charset="2"/>
              <a:buChar char="Ø"/>
            </a:pPr>
            <a:r>
              <a:rPr lang="en-GB" dirty="0"/>
              <a:t>VOTERS: we want to give a boat a ridiculous name </a:t>
            </a:r>
            <a:br>
              <a:rPr lang="en-GB" dirty="0"/>
            </a:br>
            <a:br>
              <a:rPr lang="en-GB" dirty="0"/>
            </a:br>
            <a:r>
              <a:rPr lang="en-GB" dirty="0"/>
              <a:t>UK: no </a:t>
            </a:r>
            <a:br>
              <a:rPr lang="en-GB" dirty="0"/>
            </a:br>
            <a:br>
              <a:rPr lang="en-GB" dirty="0"/>
            </a:br>
            <a:r>
              <a:rPr lang="en-GB" dirty="0"/>
              <a:t>VOTERS: we want to break up the EU and trash the world economy </a:t>
            </a:r>
            <a:br>
              <a:rPr lang="en-GB" dirty="0"/>
            </a:br>
            <a:br>
              <a:rPr lang="en-GB" dirty="0"/>
            </a:br>
            <a:r>
              <a:rPr lang="en-GB" dirty="0"/>
              <a:t>UK: fine"</a:t>
            </a:r>
          </a:p>
        </p:txBody>
      </p:sp>
      <p:pic>
        <p:nvPicPr>
          <p:cNvPr id="5" name="Picture 4" descr="A black screen with white text&#10;&#10;Description automatically generated with low confidence">
            <a:extLst>
              <a:ext uri="{FF2B5EF4-FFF2-40B4-BE49-F238E27FC236}">
                <a16:creationId xmlns:a16="http://schemas.microsoft.com/office/drawing/2014/main" id="{8225CF8D-E0F7-7E49-A5BD-50E57E8EA8D2}"/>
              </a:ext>
            </a:extLst>
          </p:cNvPr>
          <p:cNvPicPr>
            <a:picLocks noChangeAspect="1"/>
          </p:cNvPicPr>
          <p:nvPr/>
        </p:nvPicPr>
        <p:blipFill>
          <a:blip r:embed="rId2"/>
          <a:stretch>
            <a:fillRect/>
          </a:stretch>
        </p:blipFill>
        <p:spPr>
          <a:xfrm>
            <a:off x="4583797" y="1862300"/>
            <a:ext cx="7230791" cy="3746776"/>
          </a:xfrm>
          <a:prstGeom prst="rect">
            <a:avLst/>
          </a:prstGeom>
        </p:spPr>
      </p:pic>
    </p:spTree>
    <p:extLst>
      <p:ext uri="{BB962C8B-B14F-4D97-AF65-F5344CB8AC3E}">
        <p14:creationId xmlns:p14="http://schemas.microsoft.com/office/powerpoint/2010/main" val="3078221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36286" y="1638477"/>
            <a:ext cx="4369930" cy="4195481"/>
          </a:xfrm>
        </p:spPr>
        <p:txBody>
          <a:bodyPr/>
          <a:lstStyle/>
          <a:p>
            <a:pPr>
              <a:lnSpc>
                <a:spcPct val="90000"/>
              </a:lnSpc>
              <a:buFont typeface="Wingdings" pitchFamily="2" charset="2"/>
              <a:buChar char="Ø"/>
            </a:pPr>
            <a:r>
              <a:rPr lang="en-GB" dirty="0"/>
              <a:t>#</a:t>
            </a:r>
            <a:r>
              <a:rPr lang="en-GB" dirty="0" err="1"/>
              <a:t>BrexitJokes</a:t>
            </a:r>
            <a:r>
              <a:rPr lang="en-GB" dirty="0"/>
              <a:t> How did the Brexit chicken cross the road? </a:t>
            </a:r>
            <a:br>
              <a:rPr lang="en-GB" dirty="0"/>
            </a:br>
            <a:br>
              <a:rPr lang="en-GB" dirty="0"/>
            </a:br>
            <a:r>
              <a:rPr lang="en-GB" dirty="0"/>
              <a:t>"I never said there was a road. Or a chicken".</a:t>
            </a:r>
          </a:p>
          <a:p>
            <a:pPr>
              <a:lnSpc>
                <a:spcPct val="90000"/>
              </a:lnSpc>
              <a:buFont typeface="Wingdings" pitchFamily="2" charset="2"/>
              <a:buChar char="Ø"/>
            </a:pPr>
            <a:endParaRPr lang="en-GB" dirty="0"/>
          </a:p>
          <a:p>
            <a:pPr>
              <a:lnSpc>
                <a:spcPct val="90000"/>
              </a:lnSpc>
              <a:buFont typeface="Wingdings" pitchFamily="2" charset="2"/>
              <a:buChar char="Ø"/>
            </a:pPr>
            <a:r>
              <a:rPr lang="en-GB" dirty="0"/>
              <a:t>How many Brexiteers does it take to change a light bulb? </a:t>
            </a:r>
            <a:br>
              <a:rPr lang="en-GB" dirty="0"/>
            </a:br>
            <a:br>
              <a:rPr lang="en-GB" dirty="0"/>
            </a:br>
            <a:r>
              <a:rPr lang="en-GB" dirty="0"/>
              <a:t>None, they are all walked out because they didn’t like the way the electrician did it.</a:t>
            </a:r>
          </a:p>
          <a:p>
            <a:pPr>
              <a:lnSpc>
                <a:spcPct val="90000"/>
              </a:lnSpc>
              <a:buFont typeface="Wingdings" pitchFamily="2" charset="2"/>
              <a:buChar char="Ø"/>
            </a:pPr>
            <a:endParaRPr lang="en-GB" dirty="0"/>
          </a:p>
        </p:txBody>
      </p:sp>
      <p:pic>
        <p:nvPicPr>
          <p:cNvPr id="6" name="Picture 5" descr="Text&#10;&#10;Description automatically generated">
            <a:extLst>
              <a:ext uri="{FF2B5EF4-FFF2-40B4-BE49-F238E27FC236}">
                <a16:creationId xmlns:a16="http://schemas.microsoft.com/office/drawing/2014/main" id="{6A9F4943-8587-F04D-A89E-6B71DE246F00}"/>
              </a:ext>
            </a:extLst>
          </p:cNvPr>
          <p:cNvPicPr>
            <a:picLocks noChangeAspect="1"/>
          </p:cNvPicPr>
          <p:nvPr/>
        </p:nvPicPr>
        <p:blipFill>
          <a:blip r:embed="rId2"/>
          <a:stretch>
            <a:fillRect/>
          </a:stretch>
        </p:blipFill>
        <p:spPr>
          <a:xfrm>
            <a:off x="4401771" y="1937735"/>
            <a:ext cx="7744180" cy="3811735"/>
          </a:xfrm>
          <a:prstGeom prst="rect">
            <a:avLst/>
          </a:prstGeom>
        </p:spPr>
      </p:pic>
    </p:spTree>
    <p:extLst>
      <p:ext uri="{BB962C8B-B14F-4D97-AF65-F5344CB8AC3E}">
        <p14:creationId xmlns:p14="http://schemas.microsoft.com/office/powerpoint/2010/main" val="1453928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646111" y="1645920"/>
            <a:ext cx="4913441" cy="4602479"/>
          </a:xfrm>
        </p:spPr>
        <p:txBody>
          <a:bodyPr/>
          <a:lstStyle/>
          <a:p>
            <a:r>
              <a:rPr lang="en-GB" dirty="0"/>
              <a:t>Six of the tweet’s sentiments scoring got classified as positive</a:t>
            </a:r>
          </a:p>
          <a:p>
            <a:r>
              <a:rPr lang="en-GB" dirty="0"/>
              <a:t>Five were in the top 5 results</a:t>
            </a:r>
          </a:p>
          <a:p>
            <a:r>
              <a:rPr lang="en-GB" dirty="0"/>
              <a:t>The key phrases provided some good insights</a:t>
            </a:r>
          </a:p>
          <a:p>
            <a:pPr lvl="1"/>
            <a:r>
              <a:rPr lang="en-GB" dirty="0"/>
              <a:t>Apart from Tweet 7</a:t>
            </a:r>
          </a:p>
          <a:p>
            <a:r>
              <a:rPr lang="en-GB" dirty="0"/>
              <a:t>The POS and NER provided some good insights but not enough to do anything meaningful with them currently </a:t>
            </a:r>
          </a:p>
          <a:p>
            <a:endParaRPr lang="en-GB" dirty="0"/>
          </a:p>
        </p:txBody>
      </p:sp>
      <p:pic>
        <p:nvPicPr>
          <p:cNvPr id="5" name="Picture 4" descr="Table&#10;&#10;Description automatically generated">
            <a:extLst>
              <a:ext uri="{FF2B5EF4-FFF2-40B4-BE49-F238E27FC236}">
                <a16:creationId xmlns:a16="http://schemas.microsoft.com/office/drawing/2014/main" id="{26FAD1A5-9533-564B-93F2-FA0C5DB5CE2B}"/>
              </a:ext>
            </a:extLst>
          </p:cNvPr>
          <p:cNvPicPr>
            <a:picLocks noChangeAspect="1"/>
          </p:cNvPicPr>
          <p:nvPr/>
        </p:nvPicPr>
        <p:blipFill>
          <a:blip r:embed="rId2"/>
          <a:stretch>
            <a:fillRect/>
          </a:stretch>
        </p:blipFill>
        <p:spPr>
          <a:xfrm>
            <a:off x="5842001" y="0"/>
            <a:ext cx="6065168" cy="6858000"/>
          </a:xfrm>
          <a:prstGeom prst="rect">
            <a:avLst/>
          </a:prstGeom>
        </p:spPr>
      </p:pic>
    </p:spTree>
    <p:extLst>
      <p:ext uri="{BB962C8B-B14F-4D97-AF65-F5344CB8AC3E}">
        <p14:creationId xmlns:p14="http://schemas.microsoft.com/office/powerpoint/2010/main" val="201525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496-77E5-3C42-BB98-0EFC48E2CC87}"/>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1B3ADEE0-987C-8344-B744-591C6FCEA7C0}"/>
              </a:ext>
            </a:extLst>
          </p:cNvPr>
          <p:cNvSpPr>
            <a:spLocks noGrp="1"/>
          </p:cNvSpPr>
          <p:nvPr>
            <p:ph idx="1"/>
          </p:nvPr>
        </p:nvSpPr>
        <p:spPr>
          <a:xfrm>
            <a:off x="1103312" y="2052919"/>
            <a:ext cx="9893872" cy="1824138"/>
          </a:xfrm>
        </p:spPr>
        <p:txBody>
          <a:bodyPr/>
          <a:lstStyle/>
          <a:p>
            <a:r>
              <a:rPr lang="en-GB" dirty="0"/>
              <a:t>TF-IDF process provided the key tokens for feature extraction</a:t>
            </a:r>
          </a:p>
          <a:p>
            <a:r>
              <a:rPr lang="en-GB" dirty="0"/>
              <a:t>Not much insight was gained</a:t>
            </a:r>
          </a:p>
          <a:p>
            <a:r>
              <a:rPr lang="en-GB" dirty="0"/>
              <a:t>For this to be meaning full it needs to be part of a pipeline for something else </a:t>
            </a:r>
          </a:p>
          <a:p>
            <a:endParaRPr lang="en-GB" dirty="0"/>
          </a:p>
        </p:txBody>
      </p:sp>
      <p:pic>
        <p:nvPicPr>
          <p:cNvPr id="6" name="Picture 5" descr="A picture containing graphical user interface&#10;&#10;Description automatically generated">
            <a:extLst>
              <a:ext uri="{FF2B5EF4-FFF2-40B4-BE49-F238E27FC236}">
                <a16:creationId xmlns:a16="http://schemas.microsoft.com/office/drawing/2014/main" id="{D5E90A2B-48C0-BC40-95B5-522D72F5664F}"/>
              </a:ext>
            </a:extLst>
          </p:cNvPr>
          <p:cNvPicPr>
            <a:picLocks noChangeAspect="1"/>
          </p:cNvPicPr>
          <p:nvPr/>
        </p:nvPicPr>
        <p:blipFill>
          <a:blip r:embed="rId2"/>
          <a:stretch>
            <a:fillRect/>
          </a:stretch>
        </p:blipFill>
        <p:spPr>
          <a:xfrm>
            <a:off x="234950" y="4093420"/>
            <a:ext cx="11722100" cy="2527300"/>
          </a:xfrm>
          <a:prstGeom prst="rect">
            <a:avLst/>
          </a:prstGeom>
        </p:spPr>
      </p:pic>
    </p:spTree>
    <p:extLst>
      <p:ext uri="{BB962C8B-B14F-4D97-AF65-F5344CB8AC3E}">
        <p14:creationId xmlns:p14="http://schemas.microsoft.com/office/powerpoint/2010/main" val="1747293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46046651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44354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5D9-F265-104A-B0C4-CD74FF54B615}"/>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A1431DC1-99EB-F544-A810-B97A1C21E855}"/>
              </a:ext>
            </a:extLst>
          </p:cNvPr>
          <p:cNvSpPr>
            <a:spLocks noGrp="1"/>
          </p:cNvSpPr>
          <p:nvPr>
            <p:ph idx="1"/>
          </p:nvPr>
        </p:nvSpPr>
        <p:spPr/>
        <p:txBody>
          <a:bodyPr/>
          <a:lstStyle/>
          <a:p>
            <a:r>
              <a:rPr lang="en-GB" dirty="0"/>
              <a:t>Overall, Elo seems like a good alternative to CJ</a:t>
            </a:r>
          </a:p>
          <a:p>
            <a:r>
              <a:rPr lang="en-GB" dirty="0"/>
              <a:t>Elo was able to handle the element of random pairing well </a:t>
            </a:r>
          </a:p>
          <a:p>
            <a:r>
              <a:rPr lang="en-GB" dirty="0"/>
              <a:t>Both the Elo and CJ score were positively correlated</a:t>
            </a:r>
          </a:p>
          <a:p>
            <a:r>
              <a:rPr lang="en-GB" dirty="0"/>
              <a:t>The Elo system was able to remove the need for multiple </a:t>
            </a:r>
            <a:r>
              <a:rPr lang="en-GB"/>
              <a:t>judging rounds</a:t>
            </a:r>
            <a:endParaRPr lang="en-GB" dirty="0"/>
          </a:p>
          <a:p>
            <a:r>
              <a:rPr lang="en-GB" dirty="0"/>
              <a:t>T-ranking was negatively correlated to both Elo and CJ score</a:t>
            </a:r>
          </a:p>
          <a:p>
            <a:r>
              <a:rPr lang="en-GB" dirty="0"/>
              <a:t>NLP created some good building blocks but no meaningful feedback at present</a:t>
            </a:r>
          </a:p>
        </p:txBody>
      </p:sp>
      <p:pic>
        <p:nvPicPr>
          <p:cNvPr id="2050" name="Picture 2" descr="How to write an excellent thesis conclusion [with examples] - Paperpile">
            <a:extLst>
              <a:ext uri="{FF2B5EF4-FFF2-40B4-BE49-F238E27FC236}">
                <a16:creationId xmlns:a16="http://schemas.microsoft.com/office/drawing/2014/main" id="{A701F48E-FA62-464B-83DF-3A385B36E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08" y="5214730"/>
            <a:ext cx="1575882" cy="157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0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45D9-F265-104A-B0C4-CD74FF54B615}"/>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A1431DC1-99EB-F544-A810-B97A1C21E855}"/>
              </a:ext>
            </a:extLst>
          </p:cNvPr>
          <p:cNvSpPr>
            <a:spLocks noGrp="1"/>
          </p:cNvSpPr>
          <p:nvPr>
            <p:ph idx="1"/>
          </p:nvPr>
        </p:nvSpPr>
        <p:spPr/>
        <p:txBody>
          <a:bodyPr/>
          <a:lstStyle/>
          <a:p>
            <a:r>
              <a:rPr lang="en-GB" dirty="0"/>
              <a:t>A bigger sample pool to conduct the study on to see Elo’s effect</a:t>
            </a:r>
          </a:p>
          <a:p>
            <a:r>
              <a:rPr lang="en-GB" dirty="0"/>
              <a:t>Tracking the time it took for marking to be done using the Elo system</a:t>
            </a:r>
          </a:p>
          <a:p>
            <a:r>
              <a:rPr lang="en-GB" dirty="0"/>
              <a:t>Converting the Elo score results to grade marks - </a:t>
            </a:r>
            <a:r>
              <a:rPr lang="en-GB" dirty="0" err="1"/>
              <a:t>i.e</a:t>
            </a:r>
            <a:r>
              <a:rPr lang="en-GB" dirty="0"/>
              <a:t>: GCSE  grades</a:t>
            </a:r>
          </a:p>
          <a:p>
            <a:r>
              <a:rPr lang="en-GB" dirty="0"/>
              <a:t>Exploring the NLP capabilities more in providing personalised feedback</a:t>
            </a:r>
          </a:p>
        </p:txBody>
      </p:sp>
      <p:pic>
        <p:nvPicPr>
          <p:cNvPr id="5" name="Picture 4" descr="A green sign with white text&#10;&#10;Description automatically generated with low confidence">
            <a:extLst>
              <a:ext uri="{FF2B5EF4-FFF2-40B4-BE49-F238E27FC236}">
                <a16:creationId xmlns:a16="http://schemas.microsoft.com/office/drawing/2014/main" id="{F2172B45-4EAC-3C47-9226-3E281FA494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778240" y="4185706"/>
            <a:ext cx="3025206" cy="2416261"/>
          </a:xfrm>
          <a:prstGeom prst="rect">
            <a:avLst/>
          </a:prstGeom>
        </p:spPr>
      </p:pic>
    </p:spTree>
    <p:extLst>
      <p:ext uri="{BB962C8B-B14F-4D97-AF65-F5344CB8AC3E}">
        <p14:creationId xmlns:p14="http://schemas.microsoft.com/office/powerpoint/2010/main" val="164832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5A96-13BC-DD40-A0B9-6E0D9365CBAE}"/>
              </a:ext>
            </a:extLst>
          </p:cNvPr>
          <p:cNvSpPr>
            <a:spLocks noGrp="1"/>
          </p:cNvSpPr>
          <p:nvPr>
            <p:ph type="title"/>
          </p:nvPr>
        </p:nvSpPr>
        <p:spPr/>
        <p:txBody>
          <a:bodyPr/>
          <a:lstStyle/>
          <a:p>
            <a:r>
              <a:rPr lang="en-GB" dirty="0"/>
              <a:t>Questions &amp; Answers</a:t>
            </a:r>
          </a:p>
        </p:txBody>
      </p:sp>
      <p:pic>
        <p:nvPicPr>
          <p:cNvPr id="5" name="Content Placeholder 4" descr="A picture containing text, clipart&#10;&#10;Description automatically generated">
            <a:extLst>
              <a:ext uri="{FF2B5EF4-FFF2-40B4-BE49-F238E27FC236}">
                <a16:creationId xmlns:a16="http://schemas.microsoft.com/office/drawing/2014/main" id="{3E57D6D6-1EBD-FF45-99CE-2E55FE6365A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44254" y="1853248"/>
            <a:ext cx="6303492" cy="4195762"/>
          </a:xfrm>
        </p:spPr>
      </p:pic>
    </p:spTree>
    <p:extLst>
      <p:ext uri="{BB962C8B-B14F-4D97-AF65-F5344CB8AC3E}">
        <p14:creationId xmlns:p14="http://schemas.microsoft.com/office/powerpoint/2010/main" val="2735641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254876074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9682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C0B42-5B9C-EE4F-9261-D07394EF7759}"/>
              </a:ext>
            </a:extLst>
          </p:cNvPr>
          <p:cNvSpPr>
            <a:spLocks noGrp="1"/>
          </p:cNvSpPr>
          <p:nvPr>
            <p:ph type="title"/>
          </p:nvPr>
        </p:nvSpPr>
        <p:spPr>
          <a:xfrm>
            <a:off x="648930" y="629266"/>
            <a:ext cx="6188190" cy="1622321"/>
          </a:xfrm>
        </p:spPr>
        <p:txBody>
          <a:bodyPr>
            <a:normAutofit/>
          </a:bodyPr>
          <a:lstStyle/>
          <a:p>
            <a:r>
              <a:rPr lang="en-GB">
                <a:solidFill>
                  <a:srgbClr val="EBEBEB"/>
                </a:solidFill>
              </a:rPr>
              <a:t>Motivation</a:t>
            </a:r>
          </a:p>
        </p:txBody>
      </p:sp>
      <p:sp>
        <p:nvSpPr>
          <p:cNvPr id="3" name="Content Placeholder 2">
            <a:extLst>
              <a:ext uri="{FF2B5EF4-FFF2-40B4-BE49-F238E27FC236}">
                <a16:creationId xmlns:a16="http://schemas.microsoft.com/office/drawing/2014/main" id="{4661AFC4-29F7-A94F-B1CB-B7699887B382}"/>
              </a:ext>
            </a:extLst>
          </p:cNvPr>
          <p:cNvSpPr>
            <a:spLocks noGrp="1"/>
          </p:cNvSpPr>
          <p:nvPr>
            <p:ph idx="1"/>
          </p:nvPr>
        </p:nvSpPr>
        <p:spPr>
          <a:xfrm>
            <a:off x="648930" y="2438400"/>
            <a:ext cx="6188189" cy="3785419"/>
          </a:xfrm>
        </p:spPr>
        <p:txBody>
          <a:bodyPr>
            <a:normAutofit/>
          </a:bodyPr>
          <a:lstStyle/>
          <a:p>
            <a:pPr>
              <a:lnSpc>
                <a:spcPct val="90000"/>
              </a:lnSpc>
            </a:pPr>
            <a:r>
              <a:rPr lang="en-GB" sz="1300" dirty="0">
                <a:solidFill>
                  <a:srgbClr val="FFFFFF"/>
                </a:solidFill>
              </a:rPr>
              <a:t>For the prior eight years, I have had involvement in some form of an educational environment. </a:t>
            </a:r>
          </a:p>
          <a:p>
            <a:pPr>
              <a:lnSpc>
                <a:spcPct val="90000"/>
              </a:lnSpc>
            </a:pPr>
            <a:r>
              <a:rPr lang="en-GB" sz="1300" dirty="0">
                <a:solidFill>
                  <a:srgbClr val="FFFFFF"/>
                </a:solidFill>
              </a:rPr>
              <a:t>Seven of these years involve being a teacher within secondary and sixth form schools. </a:t>
            </a:r>
          </a:p>
          <a:p>
            <a:pPr>
              <a:lnSpc>
                <a:spcPct val="90000"/>
              </a:lnSpc>
            </a:pPr>
            <a:r>
              <a:rPr lang="en-GB" sz="1300" dirty="0">
                <a:solidFill>
                  <a:srgbClr val="FFFFFF"/>
                </a:solidFill>
              </a:rPr>
              <a:t>While the focus of teaching is perceived to create lessons for students to learn and grow, we found more and more as the years went on that this wasn't the case. </a:t>
            </a:r>
          </a:p>
          <a:p>
            <a:pPr>
              <a:lnSpc>
                <a:spcPct val="90000"/>
              </a:lnSpc>
            </a:pPr>
            <a:r>
              <a:rPr lang="en-GB" sz="1300" dirty="0">
                <a:solidFill>
                  <a:srgbClr val="FFFFFF"/>
                </a:solidFill>
              </a:rPr>
              <a:t>The focus was on providing reports about the students, which required data from formal assessments. </a:t>
            </a:r>
          </a:p>
          <a:p>
            <a:pPr>
              <a:lnSpc>
                <a:spcPct val="90000"/>
              </a:lnSpc>
            </a:pPr>
            <a:r>
              <a:rPr lang="en-GB" sz="1300" dirty="0">
                <a:solidFill>
                  <a:srgbClr val="FFFFFF"/>
                </a:solidFill>
              </a:rPr>
              <a:t>While having assessments to gauge the level that a student is at is an essential part of education. </a:t>
            </a:r>
          </a:p>
          <a:p>
            <a:pPr>
              <a:lnSpc>
                <a:spcPct val="90000"/>
              </a:lnSpc>
            </a:pPr>
            <a:r>
              <a:rPr lang="en-GB" sz="1300" dirty="0">
                <a:solidFill>
                  <a:srgbClr val="FFFFFF"/>
                </a:solidFill>
              </a:rPr>
              <a:t>Creating, marking, analysing and providing feedback for 30 students or more per class is a time-consuming task. </a:t>
            </a:r>
          </a:p>
          <a:p>
            <a:pPr>
              <a:lnSpc>
                <a:spcPct val="90000"/>
              </a:lnSpc>
            </a:pPr>
            <a:r>
              <a:rPr lang="en-GB" sz="1300" dirty="0">
                <a:solidFill>
                  <a:srgbClr val="FFFFFF"/>
                </a:solidFill>
              </a:rPr>
              <a:t>Therefore, this assessment practice takes away the educators' time to do what is essential, creating meaningful lessons tailored for the students.</a:t>
            </a:r>
          </a:p>
        </p:txBody>
      </p:sp>
      <p:sp>
        <p:nvSpPr>
          <p:cNvPr id="7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122" name="Picture 2" descr="Manage Teacher Workload: How You Can Do More in Less Time">
            <a:extLst>
              <a:ext uri="{FF2B5EF4-FFF2-40B4-BE49-F238E27FC236}">
                <a16:creationId xmlns:a16="http://schemas.microsoft.com/office/drawing/2014/main" id="{024BACBA-A334-BC48-AD2A-18BD27CB6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37" r="21235" b="-1"/>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3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0B42-5B9C-EE4F-9261-D07394EF7759}"/>
              </a:ext>
            </a:extLst>
          </p:cNvPr>
          <p:cNvSpPr>
            <a:spLocks noGrp="1"/>
          </p:cNvSpPr>
          <p:nvPr>
            <p:ph type="title"/>
          </p:nvPr>
        </p:nvSpPr>
        <p:spPr>
          <a:xfrm>
            <a:off x="648930" y="629266"/>
            <a:ext cx="4795482" cy="1641987"/>
          </a:xfrm>
        </p:spPr>
        <p:txBody>
          <a:bodyPr>
            <a:normAutofit/>
          </a:bodyPr>
          <a:lstStyle/>
          <a:p>
            <a:r>
              <a:rPr lang="en-GB"/>
              <a:t>Motivation</a:t>
            </a:r>
            <a:endParaRPr lang="en-GB" dirty="0"/>
          </a:p>
        </p:txBody>
      </p:sp>
      <p:pic>
        <p:nvPicPr>
          <p:cNvPr id="11" name="Picture 10" descr="A picture containing person, indoor&#10;&#10;Description automatically generated">
            <a:extLst>
              <a:ext uri="{FF2B5EF4-FFF2-40B4-BE49-F238E27FC236}">
                <a16:creationId xmlns:a16="http://schemas.microsoft.com/office/drawing/2014/main" id="{F38556D2-BC41-EE48-B6C3-E9256579ACC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1935" r="23551"/>
          <a:stretch/>
        </p:blipFill>
        <p:spPr>
          <a:xfrm>
            <a:off x="4710004" y="4338790"/>
            <a:ext cx="2138706" cy="2212839"/>
          </a:xfrm>
          <a:prstGeom prst="rect">
            <a:avLst/>
          </a:prstGeom>
          <a:effectLst>
            <a:outerShdw blurRad="50800" dist="38100" dir="5400000" algn="t" rotWithShape="0">
              <a:prstClr val="black">
                <a:alpha val="43000"/>
              </a:prstClr>
            </a:outerShdw>
          </a:effectLst>
        </p:spPr>
      </p:pic>
      <p:sp>
        <p:nvSpPr>
          <p:cNvPr id="17" name="Rectangle 16">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61AFC4-29F7-A94F-B1CB-B7699887B382}"/>
              </a:ext>
            </a:extLst>
          </p:cNvPr>
          <p:cNvSpPr>
            <a:spLocks noGrp="1"/>
          </p:cNvSpPr>
          <p:nvPr>
            <p:ph idx="1"/>
          </p:nvPr>
        </p:nvSpPr>
        <p:spPr>
          <a:xfrm>
            <a:off x="1908089" y="1635212"/>
            <a:ext cx="7742537" cy="3809998"/>
          </a:xfrm>
        </p:spPr>
        <p:txBody>
          <a:bodyPr>
            <a:normAutofit/>
          </a:bodyPr>
          <a:lstStyle/>
          <a:p>
            <a:pPr marL="0" indent="0" algn="ctr">
              <a:buNone/>
            </a:pPr>
            <a:r>
              <a:rPr lang="en-GB" b="1" dirty="0"/>
              <a:t>Is to create a tool for educators that will empower them.</a:t>
            </a:r>
          </a:p>
          <a:p>
            <a:pPr marL="0" indent="0" algn="ctr">
              <a:buNone/>
            </a:pPr>
            <a:endParaRPr lang="en-GB" b="1" dirty="0"/>
          </a:p>
          <a:p>
            <a:pPr marL="0" indent="0" algn="ctr">
              <a:buNone/>
            </a:pPr>
            <a:r>
              <a:rPr lang="en-GB" b="1" dirty="0"/>
              <a:t>Allowing the technology to do what it is good at and allowing the teachers to focus on what they are good at. </a:t>
            </a:r>
          </a:p>
          <a:p>
            <a:pPr marL="0" indent="0" algn="ctr">
              <a:buNone/>
            </a:pPr>
            <a:endParaRPr lang="en-GB" b="1" dirty="0"/>
          </a:p>
          <a:p>
            <a:pPr marL="0" indent="0" algn="ctr">
              <a:buNone/>
            </a:pPr>
            <a:r>
              <a:rPr lang="en-GB" b="1" dirty="0"/>
              <a:t>creating and delivering lessons, to shape future generations.</a:t>
            </a:r>
          </a:p>
        </p:txBody>
      </p:sp>
    </p:spTree>
    <p:extLst>
      <p:ext uri="{BB962C8B-B14F-4D97-AF65-F5344CB8AC3E}">
        <p14:creationId xmlns:p14="http://schemas.microsoft.com/office/powerpoint/2010/main" val="324109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08E91C-1586-B647-8CF5-625E8E7C28B5}"/>
              </a:ext>
            </a:extLst>
          </p:cNvPr>
          <p:cNvSpPr>
            <a:spLocks noGrp="1"/>
          </p:cNvSpPr>
          <p:nvPr>
            <p:ph type="title"/>
          </p:nvPr>
        </p:nvSpPr>
        <p:spPr>
          <a:xfrm>
            <a:off x="648930" y="629267"/>
            <a:ext cx="9252154" cy="1016654"/>
          </a:xfrm>
        </p:spPr>
        <p:txBody>
          <a:bodyPr>
            <a:normAutofit/>
          </a:bodyPr>
          <a:lstStyle/>
          <a:p>
            <a:r>
              <a:rPr lang="en-GB">
                <a:solidFill>
                  <a:srgbClr val="EBEBEB"/>
                </a:solidFill>
              </a:rPr>
              <a:t>Overview</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EBC84E90-B5F5-4907-903E-50E9E89DC1FD}"/>
              </a:ext>
            </a:extLst>
          </p:cNvPr>
          <p:cNvGraphicFramePr>
            <a:graphicFrameLocks noGrp="1"/>
          </p:cNvGraphicFramePr>
          <p:nvPr>
            <p:ph idx="1"/>
            <p:extLst>
              <p:ext uri="{D42A27DB-BD31-4B8C-83A1-F6EECF244321}">
                <p14:modId xmlns:p14="http://schemas.microsoft.com/office/powerpoint/2010/main" val="79786532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185900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a:t>Background</a:t>
            </a: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lstStyle/>
          <a:p>
            <a:pPr marL="0" indent="0">
              <a:buNone/>
            </a:pPr>
            <a:r>
              <a:rPr lang="en-GB" dirty="0"/>
              <a:t>Within our project there was 3 main focus areas:</a:t>
            </a:r>
          </a:p>
          <a:p>
            <a:r>
              <a:rPr lang="en-GB" dirty="0"/>
              <a:t>The role of Marking and Feedback within Teaching and Learning</a:t>
            </a:r>
          </a:p>
          <a:p>
            <a:r>
              <a:rPr lang="en-GB" dirty="0"/>
              <a:t>Comparative Judgement</a:t>
            </a:r>
          </a:p>
          <a:p>
            <a:r>
              <a:rPr lang="en-GB" dirty="0"/>
              <a:t>Other Types of Ranking Systems</a:t>
            </a:r>
          </a:p>
        </p:txBody>
      </p:sp>
      <p:pic>
        <p:nvPicPr>
          <p:cNvPr id="6" name="Picture 5" descr="Shape, arrow&#10;&#10;Description automatically generated">
            <a:extLst>
              <a:ext uri="{FF2B5EF4-FFF2-40B4-BE49-F238E27FC236}">
                <a16:creationId xmlns:a16="http://schemas.microsoft.com/office/drawing/2014/main" id="{33CE447C-6413-AD40-A6E5-9C03B22A1F0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68653" y="4430756"/>
            <a:ext cx="3962400" cy="2222500"/>
          </a:xfrm>
          <a:prstGeom prst="rect">
            <a:avLst/>
          </a:prstGeom>
        </p:spPr>
      </p:pic>
    </p:spTree>
    <p:extLst>
      <p:ext uri="{BB962C8B-B14F-4D97-AF65-F5344CB8AC3E}">
        <p14:creationId xmlns:p14="http://schemas.microsoft.com/office/powerpoint/2010/main" val="1265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6F0-F005-6F41-9286-90F6C78956ED}"/>
              </a:ext>
            </a:extLst>
          </p:cNvPr>
          <p:cNvSpPr>
            <a:spLocks noGrp="1"/>
          </p:cNvSpPr>
          <p:nvPr>
            <p:ph type="title"/>
          </p:nvPr>
        </p:nvSpPr>
        <p:spPr/>
        <p:txBody>
          <a:bodyPr/>
          <a:lstStyle/>
          <a:p>
            <a:r>
              <a:rPr lang="en-GB" dirty="0"/>
              <a:t>Background – </a:t>
            </a:r>
            <a:r>
              <a:rPr lang="en-GB" sz="3600" dirty="0"/>
              <a:t>Marking and Feedback</a:t>
            </a:r>
            <a:br>
              <a:rPr lang="en-GB" dirty="0"/>
            </a:br>
            <a:endParaRPr lang="en-GB" dirty="0"/>
          </a:p>
        </p:txBody>
      </p:sp>
      <p:sp>
        <p:nvSpPr>
          <p:cNvPr id="3" name="Content Placeholder 2">
            <a:extLst>
              <a:ext uri="{FF2B5EF4-FFF2-40B4-BE49-F238E27FC236}">
                <a16:creationId xmlns:a16="http://schemas.microsoft.com/office/drawing/2014/main" id="{40F205DB-1883-3E49-A76D-66ACB5031583}"/>
              </a:ext>
            </a:extLst>
          </p:cNvPr>
          <p:cNvSpPr>
            <a:spLocks noGrp="1"/>
          </p:cNvSpPr>
          <p:nvPr>
            <p:ph idx="1"/>
          </p:nvPr>
        </p:nvSpPr>
        <p:spPr/>
        <p:txBody>
          <a:bodyPr>
            <a:normAutofit lnSpcReduction="10000"/>
          </a:bodyPr>
          <a:lstStyle/>
          <a:p>
            <a:pPr marL="0" indent="0">
              <a:buNone/>
            </a:pPr>
            <a:r>
              <a:rPr lang="en-GB" dirty="0"/>
              <a:t>Educators conducting marking and feedback provides multiple benefits: </a:t>
            </a:r>
          </a:p>
          <a:p>
            <a:r>
              <a:rPr lang="en-GB" dirty="0"/>
              <a:t>A means to assess students attainment levels</a:t>
            </a:r>
          </a:p>
          <a:p>
            <a:pPr lvl="1"/>
            <a:r>
              <a:rPr lang="en-GB" dirty="0"/>
              <a:t>Diagnostic</a:t>
            </a:r>
          </a:p>
          <a:p>
            <a:pPr lvl="1"/>
            <a:r>
              <a:rPr lang="en-GB" dirty="0"/>
              <a:t>Formative – Assessment for Learning (</a:t>
            </a:r>
            <a:r>
              <a:rPr lang="en-GB" dirty="0" err="1"/>
              <a:t>AfL</a:t>
            </a:r>
            <a:r>
              <a:rPr lang="en-GB" dirty="0"/>
              <a:t>)</a:t>
            </a:r>
          </a:p>
          <a:p>
            <a:pPr lvl="1"/>
            <a:r>
              <a:rPr lang="en-GB" dirty="0"/>
              <a:t>Summative – Assessment of Learning (</a:t>
            </a:r>
            <a:r>
              <a:rPr lang="en-GB" dirty="0" err="1"/>
              <a:t>AoL</a:t>
            </a:r>
            <a:r>
              <a:rPr lang="en-GB" dirty="0"/>
              <a:t>)</a:t>
            </a:r>
          </a:p>
          <a:p>
            <a:r>
              <a:rPr lang="en-GB" dirty="0"/>
              <a:t>The ability to rank students</a:t>
            </a:r>
          </a:p>
          <a:p>
            <a:r>
              <a:rPr lang="en-GB" dirty="0"/>
              <a:t>To provide feedback</a:t>
            </a:r>
          </a:p>
          <a:p>
            <a:pPr lvl="1"/>
            <a:r>
              <a:rPr lang="en-GB" dirty="0"/>
              <a:t>To empower the students</a:t>
            </a:r>
          </a:p>
          <a:p>
            <a:pPr lvl="1"/>
            <a:r>
              <a:rPr lang="en-GB" dirty="0"/>
              <a:t>With information on what they done well</a:t>
            </a:r>
          </a:p>
          <a:p>
            <a:pPr lvl="1"/>
            <a:r>
              <a:rPr lang="en-GB" dirty="0"/>
              <a:t>With what they can improve on</a:t>
            </a:r>
          </a:p>
          <a:p>
            <a:pPr lvl="1"/>
            <a:endParaRPr lang="en-GB" dirty="0"/>
          </a:p>
          <a:p>
            <a:endParaRPr lang="en-GB" dirty="0"/>
          </a:p>
        </p:txBody>
      </p:sp>
      <p:pic>
        <p:nvPicPr>
          <p:cNvPr id="5" name="Picture 4" descr="Icon&#10;&#10;Description automatically generated">
            <a:extLst>
              <a:ext uri="{FF2B5EF4-FFF2-40B4-BE49-F238E27FC236}">
                <a16:creationId xmlns:a16="http://schemas.microsoft.com/office/drawing/2014/main" id="{DAF742FE-6C66-E44A-9D9C-DBD9086594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49853" y="4469054"/>
            <a:ext cx="1559077" cy="1559077"/>
          </a:xfrm>
          <a:prstGeom prst="rect">
            <a:avLst/>
          </a:prstGeom>
        </p:spPr>
      </p:pic>
    </p:spTree>
    <p:extLst>
      <p:ext uri="{BB962C8B-B14F-4D97-AF65-F5344CB8AC3E}">
        <p14:creationId xmlns:p14="http://schemas.microsoft.com/office/powerpoint/2010/main" val="236562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{6CB61922-41E7-0845-86F8-F2E955E29949}tf10001062</Template>
  <TotalTime>1738</TotalTime>
  <Words>1631</Words>
  <Application>Microsoft Macintosh PowerPoint</Application>
  <PresentationFormat>Widescreen</PresentationFormat>
  <Paragraphs>227</Paragraphs>
  <Slides>37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Wingdings</vt:lpstr>
      <vt:lpstr>Wingdings 3</vt:lpstr>
      <vt:lpstr>Ion</vt:lpstr>
      <vt:lpstr>Rate my Tweet: comparative Judgement in the wild</vt:lpstr>
      <vt:lpstr>Stakeholders &amp; Academic Team</vt:lpstr>
      <vt:lpstr>Overview</vt:lpstr>
      <vt:lpstr>Overview</vt:lpstr>
      <vt:lpstr>Motivation</vt:lpstr>
      <vt:lpstr>Motivation</vt:lpstr>
      <vt:lpstr>Overview</vt:lpstr>
      <vt:lpstr>Background</vt:lpstr>
      <vt:lpstr>Background – Marking and Feedback </vt:lpstr>
      <vt:lpstr>Background - Marking and Feedback </vt:lpstr>
      <vt:lpstr>Background – Comparative Judgement </vt:lpstr>
      <vt:lpstr>Background – Comparative Judgement </vt:lpstr>
      <vt:lpstr>Background – Comparative Judgement </vt:lpstr>
      <vt:lpstr>Background – Other Ranking Systems </vt:lpstr>
      <vt:lpstr>Overview</vt:lpstr>
      <vt:lpstr>Methodology – Overall Aim</vt:lpstr>
      <vt:lpstr>Methodology – Overall Aim</vt:lpstr>
      <vt:lpstr>Methodology – Tweets</vt:lpstr>
      <vt:lpstr>Methodology – Elo Ranking </vt:lpstr>
      <vt:lpstr>Methodology – T-rating</vt:lpstr>
      <vt:lpstr>Methodology – NLP Techniques</vt:lpstr>
      <vt:lpstr>Overview</vt:lpstr>
      <vt:lpstr>Demonstration</vt:lpstr>
      <vt:lpstr>Overview</vt:lpstr>
      <vt:lpstr>Results</vt:lpstr>
      <vt:lpstr>Results</vt:lpstr>
      <vt:lpstr>Results</vt:lpstr>
      <vt:lpstr>Results</vt:lpstr>
      <vt:lpstr>Results</vt:lpstr>
      <vt:lpstr>Results</vt:lpstr>
      <vt:lpstr>Results</vt:lpstr>
      <vt:lpstr>Results</vt:lpstr>
      <vt:lpstr>Results</vt:lpstr>
      <vt:lpstr>Overview</vt:lpstr>
      <vt:lpstr>Conclusion</vt:lpstr>
      <vt:lpstr>Future Work</vt:lpstr>
      <vt:lpstr>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Rate my Tweet: comparative Judgement in the wild</dc:title>
  <dc:creator>Andy Gray</dc:creator>
  <cp:lastModifiedBy>Andy Gray</cp:lastModifiedBy>
  <cp:revision>22</cp:revision>
  <dcterms:created xsi:type="dcterms:W3CDTF">2021-10-14T12:48:04Z</dcterms:created>
  <dcterms:modified xsi:type="dcterms:W3CDTF">2021-10-17T15:05:51Z</dcterms:modified>
</cp:coreProperties>
</file>